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73" r:id="rId5"/>
    <p:sldId id="261" r:id="rId6"/>
    <p:sldId id="274" r:id="rId7"/>
    <p:sldId id="262" r:id="rId8"/>
    <p:sldId id="263" r:id="rId9"/>
    <p:sldId id="265" r:id="rId10"/>
    <p:sldId id="275" r:id="rId11"/>
    <p:sldId id="272" r:id="rId12"/>
    <p:sldId id="276" r:id="rId13"/>
    <p:sldId id="277" r:id="rId14"/>
    <p:sldId id="278" r:id="rId15"/>
    <p:sldId id="269" r:id="rId16"/>
    <p:sldId id="271" r:id="rId17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E6FF8892-DDDE-4D8A-8019-924DD4154555}" type="datetimeFigureOut">
              <a:rPr lang="ru-RU" smtClean="0"/>
              <a:t>16.05.2023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F62FA7C7-7529-4CA4-985E-7BD6B13F4508}" type="slidenum">
              <a:rPr lang="ru-RU" smtClean="0"/>
              <a:t>‹#›</a:t>
            </a:fld>
            <a:endParaRPr lang="ru-RU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6613551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F8892-DDDE-4D8A-8019-924DD4154555}" type="datetimeFigureOut">
              <a:rPr lang="ru-RU" smtClean="0"/>
              <a:t>16.05.2023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FA7C7-7529-4CA4-985E-7BD6B13F45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9700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F8892-DDDE-4D8A-8019-924DD4154555}" type="datetimeFigureOut">
              <a:rPr lang="ru-RU" smtClean="0"/>
              <a:t>16.05.2023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FA7C7-7529-4CA4-985E-7BD6B13F45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8667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F8892-DDDE-4D8A-8019-924DD4154555}" type="datetimeFigureOut">
              <a:rPr lang="ru-RU" smtClean="0"/>
              <a:t>16.05.2023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FA7C7-7529-4CA4-985E-7BD6B13F45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9361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6FF8892-DDDE-4D8A-8019-924DD4154555}" type="datetimeFigureOut">
              <a:rPr lang="ru-RU" smtClean="0"/>
              <a:t>16.05.2023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62FA7C7-7529-4CA4-985E-7BD6B13F4508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1672990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F8892-DDDE-4D8A-8019-924DD4154555}" type="datetimeFigureOut">
              <a:rPr lang="ru-RU" smtClean="0"/>
              <a:t>16.05.2023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FA7C7-7529-4CA4-985E-7BD6B13F45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4774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F8892-DDDE-4D8A-8019-924DD4154555}" type="datetimeFigureOut">
              <a:rPr lang="ru-RU" smtClean="0"/>
              <a:t>16.05.2023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FA7C7-7529-4CA4-985E-7BD6B13F45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089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F8892-DDDE-4D8A-8019-924DD4154555}" type="datetimeFigureOut">
              <a:rPr lang="ru-RU" smtClean="0"/>
              <a:t>16.05.2023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FA7C7-7529-4CA4-985E-7BD6B13F45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1173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F8892-DDDE-4D8A-8019-924DD4154555}" type="datetimeFigureOut">
              <a:rPr lang="ru-RU" smtClean="0"/>
              <a:t>16.05.2023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FA7C7-7529-4CA4-985E-7BD6B13F45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3634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6FF8892-DDDE-4D8A-8019-924DD4154555}" type="datetimeFigureOut">
              <a:rPr lang="ru-RU" smtClean="0"/>
              <a:t>16.05.2023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62FA7C7-7529-4CA4-985E-7BD6B13F4508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68012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6FF8892-DDDE-4D8A-8019-924DD4154555}" type="datetimeFigureOut">
              <a:rPr lang="ru-RU" smtClean="0"/>
              <a:t>16.05.2023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62FA7C7-7529-4CA4-985E-7BD6B13F4508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64489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E6FF8892-DDDE-4D8A-8019-924DD4154555}" type="datetimeFigureOut">
              <a:rPr lang="ru-RU" smtClean="0"/>
              <a:t>16.05.2023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F62FA7C7-7529-4CA4-985E-7BD6B13F4508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38759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15128" y="1788453"/>
            <a:ext cx="8361229" cy="2782967"/>
          </a:xfrm>
        </p:spPr>
        <p:txBody>
          <a:bodyPr/>
          <a:lstStyle/>
          <a:p>
            <a:pPr indent="450215">
              <a:lnSpc>
                <a:spcPct val="115000"/>
              </a:lnSpc>
              <a:spcAft>
                <a:spcPts val="0"/>
              </a:spcAft>
            </a:pPr>
            <a:r>
              <a:rPr lang="ru-RU" sz="30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Актуальные вопросы формирования и исполнения прогнозного плана приватизации государственного имущества</a:t>
            </a:r>
            <a:r>
              <a:rPr lang="ru-RU" sz="3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ru-RU" sz="3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ru-RU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83034" y="4571421"/>
            <a:ext cx="7391834" cy="1086237"/>
          </a:xfrm>
        </p:spPr>
        <p:txBody>
          <a:bodyPr>
            <a:normAutofit/>
          </a:bodyPr>
          <a:lstStyle/>
          <a:p>
            <a:pPr indent="450215" algn="r">
              <a:lnSpc>
                <a:spcPct val="115000"/>
              </a:lnSpc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ачальник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отдела приватизации и учета имущества </a:t>
            </a:r>
            <a:endParaRPr lang="ru-RU" sz="16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r">
              <a:lnSpc>
                <a:spcPct val="115000"/>
              </a:lnSpc>
            </a:pP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Департамента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имущества и земельных отношений Новосибирской области Кривицкий Сергей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Александрович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015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019" y="91843"/>
            <a:ext cx="5924049" cy="28009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06048" y="1202431"/>
            <a:ext cx="6458588" cy="423741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5019" y="3028763"/>
            <a:ext cx="5924049" cy="336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6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c01.alicdn.com/kf/HTB1EdWGhmtYBeNjSspaq6yOOFXaN/229981680/HTB1EdWGhmtYBeNjSspaq6yOOFX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306" y="1163781"/>
            <a:ext cx="4151645" cy="4345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Горизонтальный свиток 4"/>
          <p:cNvSpPr/>
          <p:nvPr/>
        </p:nvSpPr>
        <p:spPr>
          <a:xfrm>
            <a:off x="5620370" y="135903"/>
            <a:ext cx="6220047" cy="5996763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Законодательное закрепление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механизма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– «связанной сделкой мены, осуществленной посредством механизма приватизации». </a:t>
            </a:r>
          </a:p>
        </p:txBody>
      </p:sp>
    </p:spTree>
    <p:extLst>
      <p:ext uri="{BB962C8B-B14F-4D97-AF65-F5344CB8AC3E}">
        <p14:creationId xmlns:p14="http://schemas.microsoft.com/office/powerpoint/2010/main" val="195837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st03.kakprosto.ru/images/article/2018/5/1/326181_5ae79dc204ad95ae79dc204b15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341" y="1754505"/>
            <a:ext cx="3665913" cy="366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altayrealt.ru/upload/iblock/6c7/2troitel_naja4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670" y="849333"/>
            <a:ext cx="6392737" cy="4886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567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t25.stpulscen.ru/images/product/115/107/754_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196" y="61807"/>
            <a:ext cx="6549695" cy="3811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i.pinimg.com/originals/d9/88/5c/d9885cabfb8c1718c78ac6b80bab8bd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161" y="2321194"/>
            <a:ext cx="3965174" cy="396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783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879" y="2227812"/>
            <a:ext cx="3173387" cy="2601884"/>
          </a:xfrm>
          <a:prstGeom prst="rect">
            <a:avLst/>
          </a:prstGeom>
        </p:spPr>
      </p:pic>
      <p:sp>
        <p:nvSpPr>
          <p:cNvPr id="5" name="AutoShape 2" descr="https://en.topodin.com/files/uploads/shutterstock_2880535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https://en.topodin.com/files/uploads/shutterstock_28805359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7153" y="2227812"/>
            <a:ext cx="3438005" cy="2601884"/>
          </a:xfrm>
          <a:prstGeom prst="rect">
            <a:avLst/>
          </a:prstGeom>
        </p:spPr>
      </p:pic>
      <p:pic>
        <p:nvPicPr>
          <p:cNvPr id="10" name="Picture 2" descr="https://st25.stpulscen.ru/images/product/115/107/754_bi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4046" y="2227812"/>
            <a:ext cx="3632660" cy="260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1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357" y="192648"/>
            <a:ext cx="4359850" cy="59255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3934" y="192648"/>
            <a:ext cx="5319697" cy="3678207"/>
          </a:xfrm>
          <a:prstGeom prst="rect">
            <a:avLst/>
          </a:prstGeom>
        </p:spPr>
      </p:pic>
      <p:sp>
        <p:nvSpPr>
          <p:cNvPr id="6" name="Горизонтальный свиток 5"/>
          <p:cNvSpPr/>
          <p:nvPr/>
        </p:nvSpPr>
        <p:spPr>
          <a:xfrm>
            <a:off x="5944071" y="3790603"/>
            <a:ext cx="5568287" cy="2994443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Безусловно это далеко не все существующие проблемы, возникающие при реализации прогнозных планов приватизации имущества, находящегося в государственной собственности субъектов Российской Федерации. </a:t>
            </a:r>
          </a:p>
        </p:txBody>
      </p:sp>
    </p:spTree>
    <p:extLst>
      <p:ext uri="{BB962C8B-B14F-4D97-AF65-F5344CB8AC3E}">
        <p14:creationId xmlns:p14="http://schemas.microsoft.com/office/powerpoint/2010/main" val="193310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71850" y="627797"/>
            <a:ext cx="9601200" cy="524073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sz="8800" dirty="0" smtClean="0">
                <a:latin typeface="Georgia" panose="02040502050405020303" pitchFamily="18" charset="0"/>
                <a:cs typeface="Arial" panose="020B0604020202020204" pitchFamily="34" charset="0"/>
              </a:rPr>
              <a:t>СПАСИБО ЗА ВНИМАНИЕ!</a:t>
            </a:r>
            <a:endParaRPr lang="ru-RU" sz="8800" dirty="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17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un9-20.userapi.com/impg/lId84oXMH3BxiCr40v4YaheC0MEKYWkXwS2zKA/9dy4GV5ceHo.jpg?size=1200x900&amp;quality=96&amp;sign=3b68fb76b50b7e46e6481f1d535c0506&amp;c_uniq_tag=LlTcYnkVkKFFWA5FvjrSDMef2OkvW2cbDw6SYWSa2dA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202" y="1213975"/>
            <a:ext cx="5330825" cy="484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3505" y="191068"/>
            <a:ext cx="5578806" cy="31389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3505" y="3482900"/>
            <a:ext cx="5578806" cy="323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32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832" y="1514901"/>
            <a:ext cx="10358651" cy="506332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23833" y="313899"/>
            <a:ext cx="10358650" cy="10645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Современная - ТОЧЕЧНАЯ ПРИВАТИЗАЦИЯ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54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4006735" y="2251825"/>
            <a:ext cx="4505498" cy="2036618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Актуальные проблемы </a:t>
            </a:r>
          </a:p>
          <a:p>
            <a:pPr algn="ctr"/>
            <a:r>
              <a:rPr lang="ru-RU" sz="2800" dirty="0" smtClean="0"/>
              <a:t>современной приватизации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201" y="58189"/>
            <a:ext cx="2908588" cy="34728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3548" y="3403628"/>
            <a:ext cx="3391593" cy="339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65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363" y="265279"/>
            <a:ext cx="4453151" cy="3018248"/>
          </a:xfrm>
          <a:prstGeom prst="rect">
            <a:avLst/>
          </a:prstGeom>
        </p:spPr>
      </p:pic>
      <p:sp>
        <p:nvSpPr>
          <p:cNvPr id="5" name="Горизонтальный свиток 4"/>
          <p:cNvSpPr/>
          <p:nvPr/>
        </p:nvSpPr>
        <p:spPr>
          <a:xfrm>
            <a:off x="5651414" y="551991"/>
            <a:ext cx="6346209" cy="574570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Отсутствие единой, утвержденной на федеральном уровне, методики формирования доходов от приватизации. </a:t>
            </a:r>
          </a:p>
        </p:txBody>
      </p:sp>
      <p:pic>
        <p:nvPicPr>
          <p:cNvPr id="1026" name="Picture 2" descr="https://bnex.ru/images/2020/07/17/85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362" y="3424844"/>
            <a:ext cx="4453151" cy="323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564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47651" y="419202"/>
            <a:ext cx="11139054" cy="59911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Коэффициенты реализации продаж определяются по формулам: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для первого года продаж: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</a:t>
            </a:r>
            <a:r>
              <a:rPr lang="ru-RU" sz="24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= Н</a:t>
            </a:r>
            <a:r>
              <a:rPr lang="ru-RU" sz="24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/ </a:t>
            </a:r>
            <a:r>
              <a:rPr lang="ru-RU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</a:t>
            </a:r>
            <a:r>
              <a:rPr lang="ru-RU" sz="2400" baseline="-25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общ</a:t>
            </a:r>
            <a:r>
              <a:rPr lang="ru-RU" sz="24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для второго года продаж: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</a:t>
            </a:r>
            <a:r>
              <a:rPr lang="ru-RU" sz="24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= Н</a:t>
            </a:r>
            <a:r>
              <a:rPr lang="ru-RU" sz="24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/ </a:t>
            </a:r>
            <a:r>
              <a:rPr lang="ru-RU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</a:t>
            </a:r>
            <a:r>
              <a:rPr lang="ru-RU" sz="2400" baseline="-25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общ</a:t>
            </a:r>
            <a:r>
              <a:rPr lang="ru-RU" sz="24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для третьего года продаж: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</a:t>
            </a:r>
            <a:r>
              <a:rPr lang="ru-RU" sz="24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= Н</a:t>
            </a:r>
            <a:r>
              <a:rPr lang="ru-RU" sz="24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/ </a:t>
            </a:r>
            <a:r>
              <a:rPr lang="ru-RU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</a:t>
            </a:r>
            <a:r>
              <a:rPr lang="ru-RU" sz="2400" baseline="-25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общ</a:t>
            </a:r>
            <a:r>
              <a:rPr lang="ru-RU" sz="24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.,</a:t>
            </a: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где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</a:t>
            </a:r>
            <a:r>
              <a:rPr lang="ru-RU" sz="24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количество объектов, проданных в первый год, после того как они были включены в прогнозный план приватизации;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</a:t>
            </a:r>
            <a:r>
              <a:rPr lang="ru-RU" sz="24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количество объектов, проданных во второй год, после того как они были включены в прогнозный план приватизации;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</a:t>
            </a:r>
            <a:r>
              <a:rPr lang="ru-RU" sz="24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количество объектов, проданных в третий год, после того как они были включены в прогнозный план приватизации;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</a:t>
            </a:r>
            <a:r>
              <a:rPr lang="ru-RU" sz="2400" baseline="-25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общ</a:t>
            </a:r>
            <a:r>
              <a:rPr lang="ru-RU" sz="2400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общее количество объектов, включенных в прогнозный план приватизации за 3 года, предшествующих году составления прогноза.</a:t>
            </a:r>
            <a:endParaRPr lang="ru-RU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70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473" y="94603"/>
            <a:ext cx="4585649" cy="3030982"/>
          </a:xfrm>
          <a:prstGeom prst="rect">
            <a:avLst/>
          </a:prstGeom>
        </p:spPr>
      </p:pic>
      <p:sp>
        <p:nvSpPr>
          <p:cNvPr id="7" name="Горизонтальный свиток 6"/>
          <p:cNvSpPr/>
          <p:nvPr/>
        </p:nvSpPr>
        <p:spPr>
          <a:xfrm>
            <a:off x="5650173" y="385549"/>
            <a:ext cx="6250675" cy="632915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0215" algn="ctr">
              <a:lnSpc>
                <a:spcPct val="107000"/>
              </a:lnSpc>
              <a:spcAft>
                <a:spcPts val="0"/>
              </a:spcAft>
            </a:pPr>
            <a:r>
              <a:rPr lang="ru-RU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Отсутствие </a:t>
            </a:r>
            <a:r>
              <a:rPr lang="ru-RU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возможности предоставления рассрочки на оплату объектов, реализованных на торгах. </a:t>
            </a:r>
            <a:endParaRPr lang="ru-RU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015" y="3290877"/>
            <a:ext cx="4554107" cy="303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33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ертикальный свиток 3"/>
          <p:cNvSpPr/>
          <p:nvPr/>
        </p:nvSpPr>
        <p:spPr>
          <a:xfrm>
            <a:off x="5847322" y="195892"/>
            <a:ext cx="5690743" cy="3234487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законодательстве Российской Федерации существует несколько противоречивых норм, из-за которых возникают сложности с приватизацией объектов культурного наследия.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111" y="85051"/>
            <a:ext cx="4573271" cy="34561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6277" y="3613113"/>
            <a:ext cx="5660968" cy="313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441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a.d-cd.net/kUhGMMFI34OLo_QUBvBivAWvFHo-9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228" y="755196"/>
            <a:ext cx="3971499" cy="5262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Вертикальный свиток 4"/>
          <p:cNvSpPr/>
          <p:nvPr/>
        </p:nvSpPr>
        <p:spPr>
          <a:xfrm>
            <a:off x="5513695" y="472871"/>
            <a:ext cx="6564573" cy="5827594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Законодательное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закрепление возможности и механизмов приватизации путем продажи на разбор (строительные материалы) объектов недвижимого имущества, находящихся в неудовлетворительном (аварийном) состоянии. </a:t>
            </a:r>
          </a:p>
        </p:txBody>
      </p:sp>
    </p:spTree>
    <p:extLst>
      <p:ext uri="{BB962C8B-B14F-4D97-AF65-F5344CB8AC3E}">
        <p14:creationId xmlns:p14="http://schemas.microsoft.com/office/powerpoint/2010/main" val="48280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TM10001105[[fn=Уголки]]</Template>
  <TotalTime>286</TotalTime>
  <Words>273</Words>
  <Application>Microsoft Office PowerPoint</Application>
  <PresentationFormat>Широкоэкранный</PresentationFormat>
  <Paragraphs>27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Franklin Gothic Book</vt:lpstr>
      <vt:lpstr>Georgia</vt:lpstr>
      <vt:lpstr>Times New Roman</vt:lpstr>
      <vt:lpstr>Crop</vt:lpstr>
      <vt:lpstr>Актуальные вопросы формирования и исполнения прогнозного плана приватизации государственного имущества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Актуальные вопросы формирования и исполнения прогнозного плана приватизации государственного имущества</dc:title>
  <dc:creator>Кривицкий Сергей Александрович</dc:creator>
  <cp:lastModifiedBy>Кривицкий Сергей Александрович</cp:lastModifiedBy>
  <cp:revision>30</cp:revision>
  <cp:lastPrinted>2023-05-15T10:15:46Z</cp:lastPrinted>
  <dcterms:created xsi:type="dcterms:W3CDTF">2023-05-10T07:15:35Z</dcterms:created>
  <dcterms:modified xsi:type="dcterms:W3CDTF">2023-05-16T04:51:48Z</dcterms:modified>
</cp:coreProperties>
</file>