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83" r:id="rId4"/>
    <p:sldId id="258" r:id="rId5"/>
    <p:sldId id="266" r:id="rId6"/>
    <p:sldId id="273" r:id="rId7"/>
    <p:sldId id="271" r:id="rId8"/>
    <p:sldId id="284" r:id="rId9"/>
  </p:sldIdLst>
  <p:sldSz cx="9144000" cy="511810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v" initials="g" lastIdx="0" clrIdx="0">
    <p:extLst>
      <p:ext uri="{19B8F6BF-5375-455C-9EA6-DF929625EA0E}">
        <p15:presenceInfo xmlns:p15="http://schemas.microsoft.com/office/powerpoint/2012/main" userId="ga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1CF"/>
    <a:srgbClr val="93C7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5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571"/>
          </a:xfrm>
          <a:prstGeom prst="rect">
            <a:avLst/>
          </a:prstGeom>
        </p:spPr>
        <p:txBody>
          <a:bodyPr vert="horz" lIns="107223" tIns="53611" rIns="107223" bIns="53611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571"/>
          </a:xfrm>
          <a:prstGeom prst="rect">
            <a:avLst/>
          </a:prstGeom>
        </p:spPr>
        <p:txBody>
          <a:bodyPr vert="horz" lIns="107223" tIns="53611" rIns="107223" bIns="53611" rtlCol="0"/>
          <a:lstStyle>
            <a:lvl1pPr algn="r">
              <a:defRPr sz="1400"/>
            </a:lvl1pPr>
          </a:lstStyle>
          <a:p>
            <a:fld id="{71D7E472-7664-465E-A6F7-7762A5232FF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9733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223" tIns="53611" rIns="107223" bIns="536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2330"/>
            <a:ext cx="7941310" cy="2675636"/>
          </a:xfrm>
          <a:prstGeom prst="rect">
            <a:avLst/>
          </a:prstGeom>
        </p:spPr>
        <p:txBody>
          <a:bodyPr vert="horz" lIns="107223" tIns="53611" rIns="107223" bIns="5361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105"/>
            <a:ext cx="4301543" cy="341571"/>
          </a:xfrm>
          <a:prstGeom prst="rect">
            <a:avLst/>
          </a:prstGeom>
        </p:spPr>
        <p:txBody>
          <a:bodyPr vert="horz" lIns="107223" tIns="53611" rIns="107223" bIns="53611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2" y="6456105"/>
            <a:ext cx="4301543" cy="341571"/>
          </a:xfrm>
          <a:prstGeom prst="rect">
            <a:avLst/>
          </a:prstGeom>
        </p:spPr>
        <p:txBody>
          <a:bodyPr vert="horz" lIns="107223" tIns="53611" rIns="107223" bIns="53611" rtlCol="0" anchor="b"/>
          <a:lstStyle>
            <a:lvl1pPr algn="r">
              <a:defRPr sz="1400"/>
            </a:lvl1pPr>
          </a:lstStyle>
          <a:p>
            <a:fld id="{44074ED7-A735-44B3-8C9C-9692AF5B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08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74ED7-A735-44B3-8C9C-9692AF5B123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85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74ED7-A735-44B3-8C9C-9692AF5B123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99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74ED7-A735-44B3-8C9C-9692AF5B123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83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74ED7-A735-44B3-8C9C-9692AF5B123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47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86611"/>
            <a:ext cx="7772400" cy="1074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66136"/>
            <a:ext cx="6400800" cy="1279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2CC15-DCEA-4B7F-8632-CC146F7386CE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2A61C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FB242-346A-4D1B-831F-5B045066342E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77163"/>
            <a:ext cx="3977640" cy="33779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77163"/>
            <a:ext cx="3977640" cy="33779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839B1-7EF4-4F16-B9BE-CA8886B5C975}" type="datetime1">
              <a:rPr lang="en-US" smtClean="0"/>
              <a:t>5/17/2023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9851-6D6D-4766-8235-3490576EDE04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8DFEA-E3A0-4C32-8850-8F4C62816428}" type="datetime1">
              <a:rPr lang="en-US" smtClean="0"/>
              <a:t>5/17/2023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0079" y="150818"/>
            <a:ext cx="8163841" cy="941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1700" y="1296495"/>
            <a:ext cx="7960598" cy="186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rgbClr val="2A61C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59833"/>
            <a:ext cx="2926080" cy="255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59833"/>
            <a:ext cx="2103120" cy="255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22688-FA63-400E-B8A4-DC3B86388960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59833"/>
            <a:ext cx="2103120" cy="255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22141" cy="51120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91700" y="1296495"/>
            <a:ext cx="7960598" cy="1289396"/>
          </a:xfrm>
          <a:prstGeom prst="rect">
            <a:avLst/>
          </a:prstGeom>
        </p:spPr>
        <p:txBody>
          <a:bodyPr vert="horz" wrap="square" lIns="0" tIns="364113" rIns="0" bIns="0" rtlCol="0">
            <a:spAutoFit/>
          </a:bodyPr>
          <a:lstStyle/>
          <a:p>
            <a:pPr marL="2381250" marR="5080" algn="ctr">
              <a:lnSpc>
                <a:spcPct val="101899"/>
              </a:lnSpc>
              <a:spcBef>
                <a:spcPts val="90"/>
              </a:spcBef>
            </a:pPr>
            <a:r>
              <a:rPr dirty="0"/>
              <a:t>«</a:t>
            </a:r>
            <a:r>
              <a:rPr lang="ru-RU" sz="2000" dirty="0">
                <a:cs typeface="Arial" panose="020B0604020202020204" pitchFamily="34" charset="0"/>
              </a:rPr>
              <a:t>О ЗЕМЕЛЬНО-ИМУЩЕСТВЕННЫХ ОТНОШЕНИЯХ НА ТЕРРИТОРИИ ХАБАРОВСКОГО КРАЯ</a:t>
            </a:r>
            <a:r>
              <a:rPr spc="40" dirty="0"/>
              <a:t>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09410" y="2991441"/>
            <a:ext cx="3706495" cy="73406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2200" dirty="0">
                <a:latin typeface="Arial"/>
                <a:cs typeface="Arial"/>
              </a:rPr>
              <a:t>Матвеев</a:t>
            </a:r>
            <a:r>
              <a:rPr sz="2200" spc="1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Никита</a:t>
            </a:r>
            <a:r>
              <a:rPr sz="2200" spc="1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Сергеевич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r>
              <a:rPr sz="1300" dirty="0" err="1">
                <a:latin typeface="Arial"/>
                <a:cs typeface="Arial"/>
              </a:rPr>
              <a:t>Министр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dirty="0" err="1">
                <a:latin typeface="Arial"/>
                <a:cs typeface="Arial"/>
              </a:rPr>
              <a:t>имущества</a:t>
            </a:r>
            <a:r>
              <a:rPr lang="ru-RU" sz="1300" dirty="0">
                <a:latin typeface="Arial"/>
                <a:cs typeface="Arial"/>
              </a:rPr>
              <a:t> Хабаровского </a:t>
            </a:r>
            <a:r>
              <a:rPr sz="1300" dirty="0" err="1">
                <a:latin typeface="Arial"/>
                <a:cs typeface="Arial"/>
              </a:rPr>
              <a:t>края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3220"/>
            <a:ext cx="3496945" cy="5034915"/>
            <a:chOff x="0" y="13220"/>
            <a:chExt cx="3496945" cy="50349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78368"/>
              <a:ext cx="2756814" cy="154458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154" y="368300"/>
              <a:ext cx="952500" cy="1158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034" y="13220"/>
              <a:ext cx="3055472" cy="5034754"/>
            </a:xfrm>
            <a:prstGeom prst="rect">
              <a:avLst/>
            </a:prstGeom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>
          <a:xfrm>
            <a:off x="6583680" y="4759833"/>
            <a:ext cx="2103120" cy="215444"/>
          </a:xfrm>
        </p:spPr>
        <p:txBody>
          <a:bodyPr/>
          <a:lstStyle/>
          <a:p>
            <a:fld id="{B6F15528-21DE-4FAA-801E-634DDDAF4B2B}" type="slidenum">
              <a:rPr lang="ru-RU" sz="1400" smtClean="0"/>
              <a:t>1</a:t>
            </a:fld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918" y="0"/>
            <a:ext cx="9144000" cy="5112496"/>
            <a:chOff x="0" y="0"/>
            <a:chExt cx="9144000" cy="5112496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51100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20" y="20434"/>
              <a:ext cx="9133979" cy="45198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019" y="778850"/>
              <a:ext cx="9133980" cy="868060"/>
            </a:xfrm>
            <a:custGeom>
              <a:avLst/>
              <a:gdLst/>
              <a:ahLst/>
              <a:cxnLst/>
              <a:rect l="l" t="t" r="r" b="b"/>
              <a:pathLst>
                <a:path w="9144000" h="739775">
                  <a:moveTo>
                    <a:pt x="0" y="739648"/>
                  </a:moveTo>
                  <a:lnTo>
                    <a:pt x="9144000" y="7396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39648"/>
                  </a:lnTo>
                  <a:close/>
                </a:path>
              </a:pathLst>
            </a:custGeom>
            <a:solidFill>
              <a:srgbClr val="2A61CF">
                <a:alpha val="44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05177" y="398257"/>
              <a:ext cx="4767017" cy="664873"/>
            </a:xfrm>
            <a:custGeom>
              <a:avLst/>
              <a:gdLst/>
              <a:ahLst/>
              <a:cxnLst/>
              <a:rect l="l" t="t" r="r" b="b"/>
              <a:pathLst>
                <a:path w="4442459" h="723900">
                  <a:moveTo>
                    <a:pt x="655523" y="0"/>
                  </a:moveTo>
                  <a:lnTo>
                    <a:pt x="0" y="0"/>
                  </a:lnTo>
                  <a:lnTo>
                    <a:pt x="0" y="427913"/>
                  </a:lnTo>
                  <a:lnTo>
                    <a:pt x="347548" y="723480"/>
                  </a:lnTo>
                  <a:lnTo>
                    <a:pt x="655523" y="427913"/>
                  </a:lnTo>
                  <a:lnTo>
                    <a:pt x="655523" y="0"/>
                  </a:lnTo>
                  <a:close/>
                </a:path>
                <a:path w="4442459" h="723900">
                  <a:moveTo>
                    <a:pt x="4441964" y="0"/>
                  </a:moveTo>
                  <a:lnTo>
                    <a:pt x="3786454" y="0"/>
                  </a:lnTo>
                  <a:lnTo>
                    <a:pt x="3786454" y="427913"/>
                  </a:lnTo>
                  <a:lnTo>
                    <a:pt x="4134002" y="723480"/>
                  </a:lnTo>
                  <a:lnTo>
                    <a:pt x="4441964" y="427913"/>
                  </a:lnTo>
                  <a:lnTo>
                    <a:pt x="4441964" y="0"/>
                  </a:lnTo>
                  <a:close/>
                </a:path>
              </a:pathLst>
            </a:custGeom>
            <a:solidFill>
              <a:srgbClr val="2A6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311650"/>
              <a:ext cx="9144000" cy="800846"/>
            </a:xfrm>
            <a:custGeom>
              <a:avLst/>
              <a:gdLst/>
              <a:ahLst/>
              <a:cxnLst/>
              <a:rect l="l" t="t" r="r" b="b"/>
              <a:pathLst>
                <a:path w="9144000" h="1155064">
                  <a:moveTo>
                    <a:pt x="9144000" y="0"/>
                  </a:moveTo>
                  <a:lnTo>
                    <a:pt x="0" y="0"/>
                  </a:lnTo>
                  <a:lnTo>
                    <a:pt x="0" y="1154572"/>
                  </a:lnTo>
                  <a:lnTo>
                    <a:pt x="9144000" y="11545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6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7864" y="2036734"/>
              <a:ext cx="3489022" cy="695682"/>
            </a:xfrm>
            <a:custGeom>
              <a:avLst/>
              <a:gdLst/>
              <a:ahLst/>
              <a:cxnLst/>
              <a:rect l="l" t="t" r="r" b="b"/>
              <a:pathLst>
                <a:path w="2132330" h="792480">
                  <a:moveTo>
                    <a:pt x="2132101" y="0"/>
                  </a:moveTo>
                  <a:lnTo>
                    <a:pt x="0" y="0"/>
                  </a:lnTo>
                  <a:lnTo>
                    <a:pt x="0" y="791997"/>
                  </a:lnTo>
                  <a:lnTo>
                    <a:pt x="2132101" y="791997"/>
                  </a:lnTo>
                  <a:lnTo>
                    <a:pt x="2132101" y="0"/>
                  </a:lnTo>
                  <a:close/>
                </a:path>
              </a:pathLst>
            </a:custGeom>
            <a:solidFill>
              <a:srgbClr val="66B364">
                <a:alpha val="67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7863" y="2025927"/>
              <a:ext cx="3511409" cy="706489"/>
            </a:xfrm>
            <a:custGeom>
              <a:avLst/>
              <a:gdLst/>
              <a:ahLst/>
              <a:cxnLst/>
              <a:rect l="l" t="t" r="r" b="b"/>
              <a:pathLst>
                <a:path w="2060575" h="721360">
                  <a:moveTo>
                    <a:pt x="2060092" y="721029"/>
                  </a:moveTo>
                  <a:lnTo>
                    <a:pt x="0" y="721029"/>
                  </a:lnTo>
                  <a:lnTo>
                    <a:pt x="0" y="0"/>
                  </a:lnTo>
                  <a:lnTo>
                    <a:pt x="2060092" y="0"/>
                  </a:lnTo>
                  <a:lnTo>
                    <a:pt x="2060092" y="72102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86536" y="2042684"/>
            <a:ext cx="3740349" cy="80406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5595" algn="ctr">
              <a:spcBef>
                <a:spcPts val="110"/>
              </a:spcBef>
              <a:tabLst>
                <a:tab pos="720725" algn="l"/>
              </a:tabLst>
            </a:pPr>
            <a:r>
              <a:rPr lang="ru-RU" sz="12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Правительства Хабаровского края от 26.05.2022 № 685-рп (земля для импортозамещающей продукции)</a:t>
            </a:r>
          </a:p>
          <a:p>
            <a:pPr marL="315595">
              <a:lnSpc>
                <a:spcPct val="100000"/>
              </a:lnSpc>
              <a:spcBef>
                <a:spcPts val="110"/>
              </a:spcBef>
            </a:pP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7438" y="3128190"/>
            <a:ext cx="3489447" cy="769441"/>
          </a:xfrm>
          <a:prstGeom prst="rect">
            <a:avLst/>
          </a:prstGeom>
          <a:solidFill>
            <a:srgbClr val="2A61CF">
              <a:alpha val="75000"/>
            </a:srgbClr>
          </a:solidFill>
          <a:ln w="1905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12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продукции:</a:t>
            </a:r>
          </a:p>
          <a:p>
            <a:pPr algn="ctr"/>
            <a:r>
              <a:rPr lang="ru-RU" sz="12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сельскохозяйственные культуры;</a:t>
            </a:r>
          </a:p>
          <a:p>
            <a:pPr algn="ctr"/>
            <a:r>
              <a:rPr lang="ru-RU" sz="12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сельскохозяйственные животные;</a:t>
            </a:r>
          </a:p>
          <a:p>
            <a:pPr algn="ctr"/>
            <a:r>
              <a:rPr lang="ru-RU" sz="12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транспортные, автотранспортные средства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5998" y="763787"/>
            <a:ext cx="8932002" cy="87908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14.03.2022 № 58-ФЗ "О внесении изменений в отдельные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законодательные акты Российской Федерации"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Российской Федерации от 09.04.2022 № 629 "Об особенностях регулирования земельных отношений в Российской Федерации в 2022 и 2023 годах"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5998" y="4374666"/>
            <a:ext cx="919458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предоставления земельного участка – не более 14 дней 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дня подачи заявления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-7911" y="0"/>
            <a:ext cx="9144000" cy="3393195"/>
            <a:chOff x="-17858" y="23720"/>
            <a:chExt cx="9144000" cy="3393195"/>
          </a:xfrm>
        </p:grpSpPr>
        <p:sp>
          <p:nvSpPr>
            <p:cNvPr id="20" name="object 20"/>
            <p:cNvSpPr/>
            <p:nvPr/>
          </p:nvSpPr>
          <p:spPr>
            <a:xfrm>
              <a:off x="-17858" y="23720"/>
              <a:ext cx="9144000" cy="791288"/>
            </a:xfrm>
            <a:custGeom>
              <a:avLst/>
              <a:gdLst/>
              <a:ahLst/>
              <a:cxnLst/>
              <a:rect l="l" t="t" r="r" b="b"/>
              <a:pathLst>
                <a:path w="9144000" h="1249680">
                  <a:moveTo>
                    <a:pt x="9144000" y="0"/>
                  </a:moveTo>
                  <a:lnTo>
                    <a:pt x="0" y="0"/>
                  </a:lnTo>
                  <a:lnTo>
                    <a:pt x="0" y="1249273"/>
                  </a:lnTo>
                  <a:lnTo>
                    <a:pt x="9144000" y="12492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61CF">
                <a:alpha val="89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59585" y="2013483"/>
              <a:ext cx="3943417" cy="543504"/>
            </a:xfrm>
            <a:custGeom>
              <a:avLst/>
              <a:gdLst/>
              <a:ahLst/>
              <a:cxnLst/>
              <a:rect l="l" t="t" r="r" b="b"/>
              <a:pathLst>
                <a:path w="2941954" h="792480">
                  <a:moveTo>
                    <a:pt x="2941574" y="0"/>
                  </a:moveTo>
                  <a:lnTo>
                    <a:pt x="0" y="0"/>
                  </a:lnTo>
                  <a:lnTo>
                    <a:pt x="0" y="791997"/>
                  </a:lnTo>
                  <a:lnTo>
                    <a:pt x="2941574" y="791997"/>
                  </a:lnTo>
                  <a:lnTo>
                    <a:pt x="2941574" y="0"/>
                  </a:lnTo>
                  <a:close/>
                </a:path>
              </a:pathLst>
            </a:custGeom>
            <a:solidFill>
              <a:srgbClr val="66B364">
                <a:alpha val="67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72889" y="2013482"/>
              <a:ext cx="3930113" cy="539115"/>
            </a:xfrm>
            <a:custGeom>
              <a:avLst/>
              <a:gdLst/>
              <a:ahLst/>
              <a:cxnLst/>
              <a:rect l="l" t="t" r="r" b="b"/>
              <a:pathLst>
                <a:path w="2842259" h="721360">
                  <a:moveTo>
                    <a:pt x="2842234" y="721029"/>
                  </a:moveTo>
                  <a:lnTo>
                    <a:pt x="0" y="721029"/>
                  </a:lnTo>
                  <a:lnTo>
                    <a:pt x="0" y="0"/>
                  </a:lnTo>
                  <a:lnTo>
                    <a:pt x="2842234" y="0"/>
                  </a:lnTo>
                  <a:lnTo>
                    <a:pt x="2842234" y="72102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39367" y="2985327"/>
              <a:ext cx="3863635" cy="431588"/>
            </a:xfrm>
            <a:custGeom>
              <a:avLst/>
              <a:gdLst/>
              <a:ahLst/>
              <a:cxnLst/>
              <a:rect l="l" t="t" r="r" b="b"/>
              <a:pathLst>
                <a:path w="2967354" h="792479">
                  <a:moveTo>
                    <a:pt x="2966974" y="0"/>
                  </a:moveTo>
                  <a:lnTo>
                    <a:pt x="0" y="0"/>
                  </a:lnTo>
                  <a:lnTo>
                    <a:pt x="0" y="791997"/>
                  </a:lnTo>
                  <a:lnTo>
                    <a:pt x="2966974" y="791997"/>
                  </a:lnTo>
                  <a:lnTo>
                    <a:pt x="2966974" y="0"/>
                  </a:lnTo>
                  <a:close/>
                </a:path>
              </a:pathLst>
            </a:custGeom>
            <a:solidFill>
              <a:srgbClr val="2A61CF">
                <a:alpha val="5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39367" y="2987302"/>
              <a:ext cx="3863636" cy="423231"/>
            </a:xfrm>
            <a:custGeom>
              <a:avLst/>
              <a:gdLst/>
              <a:ahLst/>
              <a:cxnLst/>
              <a:rect l="l" t="t" r="r" b="b"/>
              <a:pathLst>
                <a:path w="2867025" h="721360">
                  <a:moveTo>
                    <a:pt x="2866758" y="721029"/>
                  </a:moveTo>
                  <a:lnTo>
                    <a:pt x="0" y="721029"/>
                  </a:lnTo>
                  <a:lnTo>
                    <a:pt x="0" y="0"/>
                  </a:lnTo>
                  <a:lnTo>
                    <a:pt x="2866758" y="0"/>
                  </a:lnTo>
                  <a:lnTo>
                    <a:pt x="2866758" y="72102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5878" y="27366"/>
            <a:ext cx="8608041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250" marR="5080" indent="163830" algn="ctr">
              <a:lnSpc>
                <a:spcPct val="100499"/>
              </a:lnSpc>
              <a:spcBef>
                <a:spcPts val="95"/>
              </a:spcBef>
            </a:pPr>
            <a:r>
              <a:rPr lang="ru-RU" sz="2400" dirty="0"/>
              <a:t>Упрощение процедур предоставления земельных участков </a:t>
            </a:r>
            <a:endParaRPr sz="2400" dirty="0"/>
          </a:p>
        </p:txBody>
      </p:sp>
      <p:sp>
        <p:nvSpPr>
          <p:cNvPr id="27" name="object 27"/>
          <p:cNvSpPr txBox="1"/>
          <p:nvPr/>
        </p:nvSpPr>
        <p:spPr>
          <a:xfrm>
            <a:off x="4800349" y="2025927"/>
            <a:ext cx="3770974" cy="39882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/>
            <a:r>
              <a:rPr lang="ru-RU" sz="12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Хабаровского края от 02.12.2022 № 627-пр (земля по 1 рублю)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834690" y="2947003"/>
            <a:ext cx="3920375" cy="3949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86055" algn="ctr">
              <a:lnSpc>
                <a:spcPct val="100000"/>
              </a:lnSpc>
              <a:spcBef>
                <a:spcPts val="80"/>
              </a:spcBef>
            </a:pPr>
            <a:r>
              <a:rPr lang="ru-RU" sz="1250" spc="-25" dirty="0">
                <a:solidFill>
                  <a:srgbClr val="FFFFFF"/>
                </a:solidFill>
                <a:latin typeface="Arial"/>
                <a:cs typeface="Arial"/>
              </a:rPr>
              <a:t>Распоряжение министерства имущества Хабаровского края от 21.12.2022 № 2135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7"/>
          </p:nvPr>
        </p:nvSpPr>
        <p:spPr>
          <a:xfrm>
            <a:off x="6863227" y="80435"/>
            <a:ext cx="2103120" cy="184666"/>
          </a:xfrm>
        </p:spPr>
        <p:txBody>
          <a:bodyPr/>
          <a:lstStyle/>
          <a:p>
            <a:fld id="{B6F15528-21DE-4FAA-801E-634DDDAF4B2B}" type="slidenum">
              <a:rPr lang="ru-RU" sz="1200" smtClean="0">
                <a:solidFill>
                  <a:schemeClr val="bg1"/>
                </a:solidFill>
              </a:rPr>
              <a:t>2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2" name="object 16"/>
          <p:cNvSpPr/>
          <p:nvPr/>
        </p:nvSpPr>
        <p:spPr>
          <a:xfrm>
            <a:off x="4749314" y="3787055"/>
            <a:ext cx="3863635" cy="441075"/>
          </a:xfrm>
          <a:custGeom>
            <a:avLst/>
            <a:gdLst/>
            <a:ahLst/>
            <a:cxnLst/>
            <a:rect l="l" t="t" r="r" b="b"/>
            <a:pathLst>
              <a:path w="2941954" h="792480">
                <a:moveTo>
                  <a:pt x="2941574" y="0"/>
                </a:moveTo>
                <a:lnTo>
                  <a:pt x="0" y="0"/>
                </a:lnTo>
                <a:lnTo>
                  <a:pt x="0" y="791997"/>
                </a:lnTo>
                <a:lnTo>
                  <a:pt x="2941574" y="791997"/>
                </a:lnTo>
                <a:lnTo>
                  <a:pt x="2941574" y="0"/>
                </a:lnTo>
                <a:close/>
              </a:path>
            </a:pathLst>
          </a:custGeom>
          <a:solidFill>
            <a:srgbClr val="66B364">
              <a:alpha val="67000"/>
            </a:srgbClr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0"/>
          <p:cNvSpPr txBox="1"/>
          <p:nvPr/>
        </p:nvSpPr>
        <p:spPr>
          <a:xfrm>
            <a:off x="4552082" y="3801107"/>
            <a:ext cx="4218367" cy="39882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/>
            <a:r>
              <a:rPr lang="ru-RU" sz="12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земельных участков, общей </a:t>
            </a:r>
            <a:br>
              <a:rPr lang="ru-RU" sz="12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площадью 41 245 га</a:t>
            </a:r>
          </a:p>
        </p:txBody>
      </p:sp>
      <p:sp>
        <p:nvSpPr>
          <p:cNvPr id="38" name="object 15"/>
          <p:cNvSpPr/>
          <p:nvPr/>
        </p:nvSpPr>
        <p:spPr>
          <a:xfrm>
            <a:off x="2369808" y="1647812"/>
            <a:ext cx="225132" cy="282480"/>
          </a:xfrm>
          <a:custGeom>
            <a:avLst/>
            <a:gdLst/>
            <a:ahLst/>
            <a:cxnLst/>
            <a:rect l="l" t="t" r="r" b="b"/>
            <a:pathLst>
              <a:path w="247650" h="360044">
                <a:moveTo>
                  <a:pt x="185331" y="0"/>
                </a:moveTo>
                <a:lnTo>
                  <a:pt x="61772" y="0"/>
                </a:lnTo>
                <a:lnTo>
                  <a:pt x="61772" y="236448"/>
                </a:lnTo>
                <a:lnTo>
                  <a:pt x="0" y="236448"/>
                </a:lnTo>
                <a:lnTo>
                  <a:pt x="123558" y="360006"/>
                </a:lnTo>
                <a:lnTo>
                  <a:pt x="247103" y="236448"/>
                </a:lnTo>
                <a:lnTo>
                  <a:pt x="185331" y="236448"/>
                </a:lnTo>
                <a:lnTo>
                  <a:pt x="185331" y="0"/>
                </a:lnTo>
                <a:close/>
              </a:path>
            </a:pathLst>
          </a:custGeom>
          <a:solidFill>
            <a:srgbClr val="2A61C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5"/>
          <p:cNvSpPr/>
          <p:nvPr/>
        </p:nvSpPr>
        <p:spPr>
          <a:xfrm>
            <a:off x="6436134" y="1647812"/>
            <a:ext cx="225132" cy="282480"/>
          </a:xfrm>
          <a:custGeom>
            <a:avLst/>
            <a:gdLst/>
            <a:ahLst/>
            <a:cxnLst/>
            <a:rect l="l" t="t" r="r" b="b"/>
            <a:pathLst>
              <a:path w="247650" h="360044">
                <a:moveTo>
                  <a:pt x="185331" y="0"/>
                </a:moveTo>
                <a:lnTo>
                  <a:pt x="61772" y="0"/>
                </a:lnTo>
                <a:lnTo>
                  <a:pt x="61772" y="236448"/>
                </a:lnTo>
                <a:lnTo>
                  <a:pt x="0" y="236448"/>
                </a:lnTo>
                <a:lnTo>
                  <a:pt x="123558" y="360006"/>
                </a:lnTo>
                <a:lnTo>
                  <a:pt x="247103" y="236448"/>
                </a:lnTo>
                <a:lnTo>
                  <a:pt x="185331" y="236448"/>
                </a:lnTo>
                <a:lnTo>
                  <a:pt x="185331" y="0"/>
                </a:lnTo>
                <a:close/>
              </a:path>
            </a:pathLst>
          </a:custGeom>
          <a:solidFill>
            <a:srgbClr val="2A61C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7"/>
          <p:cNvSpPr/>
          <p:nvPr/>
        </p:nvSpPr>
        <p:spPr>
          <a:xfrm>
            <a:off x="4749313" y="3790886"/>
            <a:ext cx="3863636" cy="437244"/>
          </a:xfrm>
          <a:custGeom>
            <a:avLst/>
            <a:gdLst/>
            <a:ahLst/>
            <a:cxnLst/>
            <a:rect l="l" t="t" r="r" b="b"/>
            <a:pathLst>
              <a:path w="2842259" h="721360">
                <a:moveTo>
                  <a:pt x="2842234" y="721029"/>
                </a:moveTo>
                <a:lnTo>
                  <a:pt x="0" y="721029"/>
                </a:lnTo>
                <a:lnTo>
                  <a:pt x="0" y="0"/>
                </a:lnTo>
                <a:lnTo>
                  <a:pt x="2842234" y="0"/>
                </a:lnTo>
                <a:lnTo>
                  <a:pt x="2842234" y="721029"/>
                </a:lnTo>
                <a:close/>
              </a:path>
            </a:pathLst>
          </a:custGeom>
          <a:ln w="189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5"/>
          <p:cNvSpPr/>
          <p:nvPr/>
        </p:nvSpPr>
        <p:spPr>
          <a:xfrm>
            <a:off x="2369808" y="2722739"/>
            <a:ext cx="225132" cy="282480"/>
          </a:xfrm>
          <a:custGeom>
            <a:avLst/>
            <a:gdLst/>
            <a:ahLst/>
            <a:cxnLst/>
            <a:rect l="l" t="t" r="r" b="b"/>
            <a:pathLst>
              <a:path w="247650" h="360044">
                <a:moveTo>
                  <a:pt x="185331" y="0"/>
                </a:moveTo>
                <a:lnTo>
                  <a:pt x="61772" y="0"/>
                </a:lnTo>
                <a:lnTo>
                  <a:pt x="61772" y="236448"/>
                </a:lnTo>
                <a:lnTo>
                  <a:pt x="0" y="236448"/>
                </a:lnTo>
                <a:lnTo>
                  <a:pt x="123558" y="360006"/>
                </a:lnTo>
                <a:lnTo>
                  <a:pt x="247103" y="236448"/>
                </a:lnTo>
                <a:lnTo>
                  <a:pt x="185331" y="236448"/>
                </a:lnTo>
                <a:lnTo>
                  <a:pt x="185331" y="0"/>
                </a:lnTo>
                <a:close/>
              </a:path>
            </a:pathLst>
          </a:custGeom>
          <a:solidFill>
            <a:srgbClr val="2A61C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5"/>
          <p:cNvSpPr/>
          <p:nvPr/>
        </p:nvSpPr>
        <p:spPr>
          <a:xfrm>
            <a:off x="6437596" y="2525915"/>
            <a:ext cx="225132" cy="282480"/>
          </a:xfrm>
          <a:custGeom>
            <a:avLst/>
            <a:gdLst/>
            <a:ahLst/>
            <a:cxnLst/>
            <a:rect l="l" t="t" r="r" b="b"/>
            <a:pathLst>
              <a:path w="247650" h="360044">
                <a:moveTo>
                  <a:pt x="185331" y="0"/>
                </a:moveTo>
                <a:lnTo>
                  <a:pt x="61772" y="0"/>
                </a:lnTo>
                <a:lnTo>
                  <a:pt x="61772" y="236448"/>
                </a:lnTo>
                <a:lnTo>
                  <a:pt x="0" y="236448"/>
                </a:lnTo>
                <a:lnTo>
                  <a:pt x="123558" y="360006"/>
                </a:lnTo>
                <a:lnTo>
                  <a:pt x="247103" y="236448"/>
                </a:lnTo>
                <a:lnTo>
                  <a:pt x="185331" y="236448"/>
                </a:lnTo>
                <a:lnTo>
                  <a:pt x="185331" y="0"/>
                </a:lnTo>
                <a:close/>
              </a:path>
            </a:pathLst>
          </a:custGeom>
          <a:solidFill>
            <a:srgbClr val="2A61C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5"/>
          <p:cNvSpPr/>
          <p:nvPr/>
        </p:nvSpPr>
        <p:spPr>
          <a:xfrm>
            <a:off x="6436134" y="3387365"/>
            <a:ext cx="225132" cy="282480"/>
          </a:xfrm>
          <a:custGeom>
            <a:avLst/>
            <a:gdLst/>
            <a:ahLst/>
            <a:cxnLst/>
            <a:rect l="l" t="t" r="r" b="b"/>
            <a:pathLst>
              <a:path w="247650" h="360044">
                <a:moveTo>
                  <a:pt x="185331" y="0"/>
                </a:moveTo>
                <a:lnTo>
                  <a:pt x="61772" y="0"/>
                </a:lnTo>
                <a:lnTo>
                  <a:pt x="61772" y="236448"/>
                </a:lnTo>
                <a:lnTo>
                  <a:pt x="0" y="236448"/>
                </a:lnTo>
                <a:lnTo>
                  <a:pt x="123558" y="360006"/>
                </a:lnTo>
                <a:lnTo>
                  <a:pt x="247103" y="236448"/>
                </a:lnTo>
                <a:lnTo>
                  <a:pt x="185331" y="236448"/>
                </a:lnTo>
                <a:lnTo>
                  <a:pt x="185331" y="0"/>
                </a:lnTo>
                <a:close/>
              </a:path>
            </a:pathLst>
          </a:custGeom>
          <a:solidFill>
            <a:srgbClr val="2A61C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"/>
            <a:ext cx="9144000" cy="5111991"/>
            <a:chOff x="0" y="11"/>
            <a:chExt cx="9144000" cy="5111991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8999"/>
              <a:ext cx="5137505" cy="42230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1"/>
              <a:ext cx="9144000" cy="1233498"/>
            </a:xfrm>
            <a:custGeom>
              <a:avLst/>
              <a:gdLst/>
              <a:ahLst/>
              <a:cxnLst/>
              <a:rect l="l" t="t" r="r" b="b"/>
              <a:pathLst>
                <a:path w="9144000" h="901700">
                  <a:moveTo>
                    <a:pt x="9144000" y="0"/>
                  </a:moveTo>
                  <a:lnTo>
                    <a:pt x="0" y="0"/>
                  </a:lnTo>
                  <a:lnTo>
                    <a:pt x="0" y="901687"/>
                  </a:lnTo>
                  <a:lnTo>
                    <a:pt x="9144000" y="9016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6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899" y="48351"/>
            <a:ext cx="891921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300" dirty="0"/>
              <a:t>Предоставление земельных участков на территории Хабаровского края в аренду без торгов юридическим лицам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-1465" y="916181"/>
            <a:ext cx="9143998" cy="4195821"/>
            <a:chOff x="0" y="876297"/>
            <a:chExt cx="9143998" cy="4236085"/>
          </a:xfrm>
        </p:grpSpPr>
        <p:sp>
          <p:nvSpPr>
            <p:cNvPr id="8" name="object 8"/>
            <p:cNvSpPr/>
            <p:nvPr/>
          </p:nvSpPr>
          <p:spPr>
            <a:xfrm>
              <a:off x="1981199" y="888796"/>
              <a:ext cx="6915024" cy="4223385"/>
            </a:xfrm>
            <a:custGeom>
              <a:avLst/>
              <a:gdLst/>
              <a:ahLst/>
              <a:cxnLst/>
              <a:rect l="l" t="t" r="r" b="b"/>
              <a:pathLst>
                <a:path w="6364605" h="4223385">
                  <a:moveTo>
                    <a:pt x="6364495" y="0"/>
                  </a:moveTo>
                  <a:lnTo>
                    <a:pt x="5542989" y="196"/>
                  </a:lnTo>
                  <a:lnTo>
                    <a:pt x="0" y="196"/>
                  </a:lnTo>
                  <a:lnTo>
                    <a:pt x="1541647" y="4223207"/>
                  </a:lnTo>
                  <a:lnTo>
                    <a:pt x="2123831" y="4223207"/>
                  </a:lnTo>
                  <a:lnTo>
                    <a:pt x="6364495" y="0"/>
                  </a:lnTo>
                  <a:close/>
                </a:path>
              </a:pathLst>
            </a:custGeom>
            <a:solidFill>
              <a:srgbClr val="2A61CF">
                <a:alpha val="5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901699"/>
              <a:ext cx="9112250" cy="1016635"/>
            </a:xfrm>
            <a:custGeom>
              <a:avLst/>
              <a:gdLst/>
              <a:ahLst/>
              <a:cxnLst/>
              <a:rect l="l" t="t" r="r" b="b"/>
              <a:pathLst>
                <a:path w="9112250" h="1016635">
                  <a:moveTo>
                    <a:pt x="9112247" y="0"/>
                  </a:moveTo>
                  <a:lnTo>
                    <a:pt x="0" y="0"/>
                  </a:lnTo>
                  <a:lnTo>
                    <a:pt x="0" y="1016219"/>
                  </a:lnTo>
                  <a:lnTo>
                    <a:pt x="9112247" y="463748"/>
                  </a:lnTo>
                  <a:lnTo>
                    <a:pt x="9112247" y="0"/>
                  </a:lnTo>
                  <a:close/>
                </a:path>
              </a:pathLst>
            </a:custGeom>
            <a:solidFill>
              <a:srgbClr val="66B364">
                <a:alpha val="67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3198" y="876297"/>
              <a:ext cx="6400800" cy="4236085"/>
            </a:xfrm>
            <a:custGeom>
              <a:avLst/>
              <a:gdLst/>
              <a:ahLst/>
              <a:cxnLst/>
              <a:rect l="l" t="t" r="r" b="b"/>
              <a:pathLst>
                <a:path w="5988050" h="4236085">
                  <a:moveTo>
                    <a:pt x="5988050" y="0"/>
                  </a:moveTo>
                  <a:lnTo>
                    <a:pt x="0" y="0"/>
                  </a:lnTo>
                  <a:lnTo>
                    <a:pt x="1010234" y="4235704"/>
                  </a:lnTo>
                  <a:lnTo>
                    <a:pt x="2380234" y="4235704"/>
                  </a:lnTo>
                  <a:lnTo>
                    <a:pt x="5988050" y="3026460"/>
                  </a:lnTo>
                  <a:lnTo>
                    <a:pt x="598805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798622" y="1860078"/>
            <a:ext cx="5204150" cy="2603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ru-RU" sz="850" b="1" dirty="0">
              <a:latin typeface="Arial"/>
              <a:cs typeface="Arial"/>
            </a:endParaRPr>
          </a:p>
          <a:p>
            <a:pPr marL="12700" algn="ctr">
              <a:spcBef>
                <a:spcPts val="125"/>
              </a:spcBef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критерии, которым должны соответствовать масштабные инвестиционные проекты, предусматривающие строительство многоквартирных (группы индивидуальных жилых) домов</a:t>
            </a:r>
          </a:p>
          <a:p>
            <a:pPr marL="12700" algn="ctr">
              <a:spcBef>
                <a:spcPts val="125"/>
              </a:spcBef>
            </a:pPr>
            <a:endParaRPr lang="ru-RU" sz="900" dirty="0">
              <a:solidFill>
                <a:srgbClr val="000000"/>
              </a:solidFill>
            </a:endParaRPr>
          </a:p>
          <a:p>
            <a:pPr marL="12700" algn="ctr">
              <a:spcBef>
                <a:spcPts val="125"/>
              </a:spcBef>
            </a:pPr>
            <a:endParaRPr lang="ru-RU" sz="9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rgbClr val="000000"/>
                </a:solidFill>
              </a:rPr>
              <a:t>строительство одного из видов жилых домов</a:t>
            </a:r>
          </a:p>
          <a:p>
            <a:pPr lvl="1" indent="268288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проект реализуется хозяйственным обществом, которое или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основное общество которого либо любое из дочерних хозяйственных обществ основного общества, имеет опыт участия в строительстве жилых домов</a:t>
            </a:r>
          </a:p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rgbClr val="000000"/>
                </a:solidFill>
              </a:rPr>
              <a:t>-     проект реализуется субъектом инвестиционной деятельности, осуществляющим деятельность на территории края</a:t>
            </a:r>
          </a:p>
          <a:p>
            <a:pPr marL="12700" algn="ctr">
              <a:spcBef>
                <a:spcPts val="125"/>
              </a:spcBef>
            </a:pPr>
            <a:endParaRPr lang="ru-RU" sz="900" dirty="0">
              <a:solidFill>
                <a:srgbClr val="000000"/>
              </a:solidFill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ru-RU" sz="850" b="1" dirty="0">
              <a:latin typeface="Arial"/>
              <a:cs typeface="Arial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7"/>
          </p:nvPr>
        </p:nvSpPr>
        <p:spPr>
          <a:xfrm>
            <a:off x="6915547" y="85604"/>
            <a:ext cx="2103120" cy="184666"/>
          </a:xfrm>
        </p:spPr>
        <p:txBody>
          <a:bodyPr/>
          <a:lstStyle/>
          <a:p>
            <a:fld id="{B6F15528-21DE-4FAA-801E-634DDDAF4B2B}" type="slidenum">
              <a:rPr lang="ru-RU" sz="1200" smtClean="0">
                <a:solidFill>
                  <a:schemeClr val="bg1"/>
                </a:solidFill>
              </a:rPr>
              <a:t>3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4" name="object 16"/>
          <p:cNvSpPr/>
          <p:nvPr/>
        </p:nvSpPr>
        <p:spPr>
          <a:xfrm>
            <a:off x="3798623" y="4534740"/>
            <a:ext cx="1706080" cy="256441"/>
          </a:xfrm>
          <a:custGeom>
            <a:avLst/>
            <a:gdLst/>
            <a:ahLst/>
            <a:cxnLst/>
            <a:rect l="l" t="t" r="r" b="b"/>
            <a:pathLst>
              <a:path w="2941954" h="792480">
                <a:moveTo>
                  <a:pt x="2941574" y="0"/>
                </a:moveTo>
                <a:lnTo>
                  <a:pt x="0" y="0"/>
                </a:lnTo>
                <a:lnTo>
                  <a:pt x="0" y="791997"/>
                </a:lnTo>
                <a:lnTo>
                  <a:pt x="2941574" y="791997"/>
                </a:lnTo>
                <a:lnTo>
                  <a:pt x="2941574" y="0"/>
                </a:lnTo>
                <a:close/>
              </a:path>
            </a:pathLst>
          </a:custGeom>
          <a:solidFill>
            <a:srgbClr val="66B364">
              <a:alpha val="67000"/>
            </a:srgbClr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виды жилых домов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18"/>
          <p:cNvSpPr/>
          <p:nvPr/>
        </p:nvSpPr>
        <p:spPr>
          <a:xfrm>
            <a:off x="6078626" y="4279746"/>
            <a:ext cx="2967355" cy="792480"/>
          </a:xfrm>
          <a:custGeom>
            <a:avLst/>
            <a:gdLst/>
            <a:ahLst/>
            <a:cxnLst/>
            <a:rect l="l" t="t" r="r" b="b"/>
            <a:pathLst>
              <a:path w="2967354" h="792479">
                <a:moveTo>
                  <a:pt x="2966974" y="0"/>
                </a:moveTo>
                <a:lnTo>
                  <a:pt x="0" y="0"/>
                </a:lnTo>
                <a:lnTo>
                  <a:pt x="0" y="791997"/>
                </a:lnTo>
                <a:lnTo>
                  <a:pt x="2966974" y="791997"/>
                </a:lnTo>
                <a:lnTo>
                  <a:pt x="2966974" y="0"/>
                </a:lnTo>
                <a:close/>
              </a:path>
            </a:pathLst>
          </a:custGeom>
          <a:solidFill>
            <a:srgbClr val="2A61C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многоэтажные многоквартирные дома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малоэтажные и (или)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среднеэтажные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многоквартирные дома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индивидуальных жилых домов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60498" y="460651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" name="object 15"/>
          <p:cNvSpPr/>
          <p:nvPr/>
        </p:nvSpPr>
        <p:spPr>
          <a:xfrm rot="16200000">
            <a:off x="5749403" y="4537375"/>
            <a:ext cx="225132" cy="282480"/>
          </a:xfrm>
          <a:custGeom>
            <a:avLst/>
            <a:gdLst/>
            <a:ahLst/>
            <a:cxnLst/>
            <a:rect l="l" t="t" r="r" b="b"/>
            <a:pathLst>
              <a:path w="247650" h="360044">
                <a:moveTo>
                  <a:pt x="185331" y="0"/>
                </a:moveTo>
                <a:lnTo>
                  <a:pt x="61772" y="0"/>
                </a:lnTo>
                <a:lnTo>
                  <a:pt x="61772" y="236448"/>
                </a:lnTo>
                <a:lnTo>
                  <a:pt x="0" y="236448"/>
                </a:lnTo>
                <a:lnTo>
                  <a:pt x="123558" y="360006"/>
                </a:lnTo>
                <a:lnTo>
                  <a:pt x="247103" y="236448"/>
                </a:lnTo>
                <a:lnTo>
                  <a:pt x="185331" y="236448"/>
                </a:lnTo>
                <a:lnTo>
                  <a:pt x="185331" y="0"/>
                </a:lnTo>
                <a:close/>
              </a:path>
            </a:pathLst>
          </a:custGeom>
          <a:solidFill>
            <a:srgbClr val="2A61C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Прямоугольник 26"/>
          <p:cNvSpPr/>
          <p:nvPr/>
        </p:nvSpPr>
        <p:spPr>
          <a:xfrm>
            <a:off x="2984845" y="1213158"/>
            <a:ext cx="60518" cy="3349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08102" y="2105218"/>
            <a:ext cx="60518" cy="3349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bject 15"/>
          <p:cNvSpPr/>
          <p:nvPr/>
        </p:nvSpPr>
        <p:spPr>
          <a:xfrm>
            <a:off x="6066216" y="2611451"/>
            <a:ext cx="225132" cy="282480"/>
          </a:xfrm>
          <a:custGeom>
            <a:avLst/>
            <a:gdLst/>
            <a:ahLst/>
            <a:cxnLst/>
            <a:rect l="l" t="t" r="r" b="b"/>
            <a:pathLst>
              <a:path w="247650" h="360044">
                <a:moveTo>
                  <a:pt x="185331" y="0"/>
                </a:moveTo>
                <a:lnTo>
                  <a:pt x="61772" y="0"/>
                </a:lnTo>
                <a:lnTo>
                  <a:pt x="61772" y="236448"/>
                </a:lnTo>
                <a:lnTo>
                  <a:pt x="0" y="236448"/>
                </a:lnTo>
                <a:lnTo>
                  <a:pt x="123558" y="360006"/>
                </a:lnTo>
                <a:lnTo>
                  <a:pt x="247103" y="236448"/>
                </a:lnTo>
                <a:lnTo>
                  <a:pt x="185331" y="236448"/>
                </a:lnTo>
                <a:lnTo>
                  <a:pt x="185331" y="0"/>
                </a:lnTo>
                <a:close/>
              </a:path>
            </a:pathLst>
          </a:custGeom>
          <a:solidFill>
            <a:srgbClr val="93C79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Прямоугольник 29"/>
          <p:cNvSpPr/>
          <p:nvPr/>
        </p:nvSpPr>
        <p:spPr>
          <a:xfrm>
            <a:off x="3113926" y="980840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ru-RU" sz="1200" b="1" dirty="0">
                <a:latin typeface="Arial"/>
                <a:cs typeface="Arial"/>
              </a:rPr>
              <a:t>Закон Хабаровского края от 29.07.2015 № 102  "О критериях, которым должны соответствовать объекты социально-культурного и коммунально-бытового назначения, масштабные инвестиционные проекты, для размещения (реализации) которых земельные участки предоставляются в аренду без проведения торгов "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92" y="-82449"/>
            <a:ext cx="9144392" cy="5112003"/>
            <a:chOff x="0" y="0"/>
            <a:chExt cx="9144392" cy="5112003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51120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41358" y="0"/>
              <a:ext cx="6503034" cy="2785745"/>
            </a:xfrm>
            <a:custGeom>
              <a:avLst/>
              <a:gdLst/>
              <a:ahLst/>
              <a:cxnLst/>
              <a:rect l="l" t="t" r="r" b="b"/>
              <a:pathLst>
                <a:path w="6503034" h="2785745">
                  <a:moveTo>
                    <a:pt x="6502641" y="0"/>
                  </a:moveTo>
                  <a:lnTo>
                    <a:pt x="0" y="0"/>
                  </a:lnTo>
                  <a:lnTo>
                    <a:pt x="3213677" y="2785479"/>
                  </a:lnTo>
                  <a:lnTo>
                    <a:pt x="6502641" y="1560065"/>
                  </a:lnTo>
                  <a:lnTo>
                    <a:pt x="6502641" y="0"/>
                  </a:lnTo>
                  <a:close/>
                </a:path>
              </a:pathLst>
            </a:custGeom>
            <a:solidFill>
              <a:srgbClr val="2A6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995" y="1782190"/>
              <a:ext cx="9049385" cy="1017269"/>
            </a:xfrm>
            <a:custGeom>
              <a:avLst/>
              <a:gdLst/>
              <a:ahLst/>
              <a:cxnLst/>
              <a:rect l="l" t="t" r="r" b="b"/>
              <a:pathLst>
                <a:path w="9049385" h="1017269">
                  <a:moveTo>
                    <a:pt x="9049004" y="0"/>
                  </a:moveTo>
                  <a:lnTo>
                    <a:pt x="6" y="0"/>
                  </a:lnTo>
                  <a:lnTo>
                    <a:pt x="0" y="463748"/>
                  </a:lnTo>
                  <a:lnTo>
                    <a:pt x="9049004" y="1016956"/>
                  </a:lnTo>
                  <a:lnTo>
                    <a:pt x="9049004" y="0"/>
                  </a:lnTo>
                  <a:close/>
                </a:path>
              </a:pathLst>
            </a:custGeom>
            <a:solidFill>
              <a:srgbClr val="66B364">
                <a:alpha val="7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7" y="20848"/>
              <a:ext cx="9142833" cy="951230"/>
            </a:xfrm>
            <a:custGeom>
              <a:avLst/>
              <a:gdLst/>
              <a:ahLst/>
              <a:cxnLst/>
              <a:rect l="l" t="t" r="r" b="b"/>
              <a:pathLst>
                <a:path w="9049385" h="951230">
                  <a:moveTo>
                    <a:pt x="9049004" y="0"/>
                  </a:moveTo>
                  <a:lnTo>
                    <a:pt x="0" y="0"/>
                  </a:lnTo>
                  <a:lnTo>
                    <a:pt x="0" y="950754"/>
                  </a:lnTo>
                  <a:lnTo>
                    <a:pt x="9049004" y="397546"/>
                  </a:lnTo>
                  <a:lnTo>
                    <a:pt x="9049004" y="0"/>
                  </a:lnTo>
                  <a:close/>
                </a:path>
              </a:pathLst>
            </a:custGeom>
            <a:solidFill>
              <a:srgbClr val="66B364">
                <a:alpha val="4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3062" y="153542"/>
              <a:ext cx="5655945" cy="422909"/>
            </a:xfrm>
            <a:custGeom>
              <a:avLst/>
              <a:gdLst/>
              <a:ahLst/>
              <a:cxnLst/>
              <a:rect l="l" t="t" r="r" b="b"/>
              <a:pathLst>
                <a:path w="5655945" h="422909">
                  <a:moveTo>
                    <a:pt x="5655348" y="0"/>
                  </a:moveTo>
                  <a:lnTo>
                    <a:pt x="4512932" y="0"/>
                  </a:lnTo>
                  <a:lnTo>
                    <a:pt x="3290557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22694"/>
                  </a:lnTo>
                  <a:lnTo>
                    <a:pt x="12700" y="422694"/>
                  </a:lnTo>
                  <a:lnTo>
                    <a:pt x="3290557" y="422694"/>
                  </a:lnTo>
                  <a:lnTo>
                    <a:pt x="4512932" y="422694"/>
                  </a:lnTo>
                  <a:lnTo>
                    <a:pt x="5655348" y="422694"/>
                  </a:lnTo>
                  <a:lnTo>
                    <a:pt x="5655348" y="0"/>
                  </a:lnTo>
                  <a:close/>
                </a:path>
              </a:pathLst>
            </a:custGeom>
            <a:solidFill>
              <a:srgbClr val="2A61C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275220" y="683952"/>
            <a:ext cx="35687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50" b="1" spc="125" dirty="0">
                <a:solidFill>
                  <a:srgbClr val="2A61CF"/>
                </a:solidFill>
                <a:latin typeface="Arial"/>
                <a:cs typeface="Arial"/>
              </a:rPr>
              <a:t>359</a:t>
            </a:r>
            <a:endParaRPr sz="13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0613" y="614235"/>
            <a:ext cx="1993900" cy="14298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" rIns="0" bIns="0" rtlCol="0">
            <a:spAutoFit/>
          </a:bodyPr>
          <a:lstStyle/>
          <a:p>
            <a:pPr marL="125095" marR="591820">
              <a:lnSpc>
                <a:spcPct val="100000"/>
              </a:lnSpc>
              <a:spcBef>
                <a:spcPts val="35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9564" y="2369264"/>
            <a:ext cx="8498587" cy="47384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2544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порядке и об условиях их размещения, утвержденное постановлением Правительства Хабаровского края от 07.09.2017 № 364-пр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49564" y="1230694"/>
            <a:ext cx="8498587" cy="9239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1594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Перечень видов объектов, размещение которых может осуществляться на землях или земельных участках, находящихся в государственной или муниципальной собственности, 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 предоставления земельных участков и установления сервитутов, утвержденный постановлением Правительства Российской Федерации от 03.12.2014 № 1300</a:t>
            </a:r>
          </a:p>
        </p:txBody>
      </p:sp>
      <p:sp>
        <p:nvSpPr>
          <p:cNvPr id="72" name="object 6"/>
          <p:cNvSpPr/>
          <p:nvPr/>
        </p:nvSpPr>
        <p:spPr>
          <a:xfrm>
            <a:off x="-1176" y="-67380"/>
            <a:ext cx="9144784" cy="1172851"/>
          </a:xfrm>
          <a:custGeom>
            <a:avLst/>
            <a:gdLst/>
            <a:ahLst/>
            <a:cxnLst/>
            <a:rect l="l" t="t" r="r" b="b"/>
            <a:pathLst>
              <a:path w="9144000" h="901700">
                <a:moveTo>
                  <a:pt x="9144000" y="0"/>
                </a:moveTo>
                <a:lnTo>
                  <a:pt x="0" y="0"/>
                </a:lnTo>
                <a:lnTo>
                  <a:pt x="0" y="901687"/>
                </a:lnTo>
                <a:lnTo>
                  <a:pt x="9144000" y="901687"/>
                </a:lnTo>
                <a:lnTo>
                  <a:pt x="9144000" y="0"/>
                </a:lnTo>
                <a:close/>
              </a:path>
            </a:pathLst>
          </a:custGeom>
          <a:solidFill>
            <a:srgbClr val="2A61CF"/>
          </a:solidFill>
        </p:spPr>
        <p:txBody>
          <a:bodyPr wrap="square" lIns="0" tIns="0" rIns="0" bIns="0" rtlCol="0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объектов, виды которых установлены Постановлением Правительства Российской Федерации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03.12.2014 № 1300</a:t>
            </a:r>
          </a:p>
          <a:p>
            <a:endParaRPr dirty="0"/>
          </a:p>
        </p:txBody>
      </p:sp>
      <p:sp>
        <p:nvSpPr>
          <p:cNvPr id="71" name="Номер слайда 70"/>
          <p:cNvSpPr>
            <a:spLocks noGrp="1"/>
          </p:cNvSpPr>
          <p:nvPr>
            <p:ph type="sldNum" sz="quarter" idx="7"/>
          </p:nvPr>
        </p:nvSpPr>
        <p:spPr>
          <a:xfrm>
            <a:off x="6934200" y="0"/>
            <a:ext cx="2103120" cy="184666"/>
          </a:xfrm>
        </p:spPr>
        <p:txBody>
          <a:bodyPr/>
          <a:lstStyle/>
          <a:p>
            <a:fld id="{B6F15528-21DE-4FAA-801E-634DDDAF4B2B}" type="slidenum">
              <a:rPr lang="ru-RU" sz="1200" smtClean="0">
                <a:solidFill>
                  <a:schemeClr val="bg1"/>
                </a:solidFill>
              </a:rPr>
              <a:t>4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4" name="object 34"/>
          <p:cNvSpPr txBox="1"/>
          <p:nvPr/>
        </p:nvSpPr>
        <p:spPr>
          <a:xfrm>
            <a:off x="341655" y="3107275"/>
            <a:ext cx="8506496" cy="25840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2544" rIns="0" bIns="0" rtlCol="0">
            <a:spAutoFit/>
          </a:bodyPr>
          <a:lstStyle/>
          <a:p>
            <a:pPr algn="ctr">
              <a:tabLst>
                <a:tab pos="628650" algn="l"/>
                <a:tab pos="1163638" algn="l"/>
                <a:tab pos="1524000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объектов на основании разрешения, выдаваемого уполномоченным органом</a:t>
            </a:r>
          </a:p>
        </p:txBody>
      </p:sp>
      <p:sp>
        <p:nvSpPr>
          <p:cNvPr id="75" name="object 34"/>
          <p:cNvSpPr txBox="1"/>
          <p:nvPr/>
        </p:nvSpPr>
        <p:spPr>
          <a:xfrm>
            <a:off x="228601" y="3838777"/>
            <a:ext cx="4191000" cy="112017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2544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взиманием платы: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размещение линейных сооружений (водопроводы, нефтепроводы, линии электропередач, тепловые сети, проезды, ветроэнергетические установки и др.)</a:t>
            </a:r>
          </a:p>
        </p:txBody>
      </p:sp>
      <p:sp>
        <p:nvSpPr>
          <p:cNvPr id="76" name="object 34"/>
          <p:cNvSpPr txBox="1"/>
          <p:nvPr/>
        </p:nvSpPr>
        <p:spPr>
          <a:xfrm>
            <a:off x="4596882" y="3909473"/>
            <a:ext cx="4191000" cy="90473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2544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взимания платы: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защитные сооружения гражданской обороны;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спортивные и детские площадки;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малые архитектурные формы и др.</a:t>
            </a:r>
          </a:p>
        </p:txBody>
      </p:sp>
      <p:sp>
        <p:nvSpPr>
          <p:cNvPr id="77" name="object 15"/>
          <p:cNvSpPr/>
          <p:nvPr/>
        </p:nvSpPr>
        <p:spPr>
          <a:xfrm>
            <a:off x="2211535" y="3480011"/>
            <a:ext cx="225132" cy="282480"/>
          </a:xfrm>
          <a:custGeom>
            <a:avLst/>
            <a:gdLst/>
            <a:ahLst/>
            <a:cxnLst/>
            <a:rect l="l" t="t" r="r" b="b"/>
            <a:pathLst>
              <a:path w="247650" h="360044">
                <a:moveTo>
                  <a:pt x="185331" y="0"/>
                </a:moveTo>
                <a:lnTo>
                  <a:pt x="61772" y="0"/>
                </a:lnTo>
                <a:lnTo>
                  <a:pt x="61772" y="236448"/>
                </a:lnTo>
                <a:lnTo>
                  <a:pt x="0" y="236448"/>
                </a:lnTo>
                <a:lnTo>
                  <a:pt x="123558" y="360006"/>
                </a:lnTo>
                <a:lnTo>
                  <a:pt x="247103" y="236448"/>
                </a:lnTo>
                <a:lnTo>
                  <a:pt x="185331" y="236448"/>
                </a:lnTo>
                <a:lnTo>
                  <a:pt x="185331" y="0"/>
                </a:lnTo>
                <a:close/>
              </a:path>
            </a:pathLst>
          </a:custGeom>
          <a:solidFill>
            <a:srgbClr val="2A61C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5"/>
          <p:cNvSpPr/>
          <p:nvPr/>
        </p:nvSpPr>
        <p:spPr>
          <a:xfrm>
            <a:off x="6692382" y="3496335"/>
            <a:ext cx="225132" cy="282480"/>
          </a:xfrm>
          <a:custGeom>
            <a:avLst/>
            <a:gdLst/>
            <a:ahLst/>
            <a:cxnLst/>
            <a:rect l="l" t="t" r="r" b="b"/>
            <a:pathLst>
              <a:path w="247650" h="360044">
                <a:moveTo>
                  <a:pt x="185331" y="0"/>
                </a:moveTo>
                <a:lnTo>
                  <a:pt x="61772" y="0"/>
                </a:lnTo>
                <a:lnTo>
                  <a:pt x="61772" y="236448"/>
                </a:lnTo>
                <a:lnTo>
                  <a:pt x="0" y="236448"/>
                </a:lnTo>
                <a:lnTo>
                  <a:pt x="123558" y="360006"/>
                </a:lnTo>
                <a:lnTo>
                  <a:pt x="247103" y="236448"/>
                </a:lnTo>
                <a:lnTo>
                  <a:pt x="185331" y="236448"/>
                </a:lnTo>
                <a:lnTo>
                  <a:pt x="185331" y="0"/>
                </a:lnTo>
                <a:close/>
              </a:path>
            </a:pathLst>
          </a:custGeom>
          <a:solidFill>
            <a:srgbClr val="2A61C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92" y="24722"/>
            <a:ext cx="9144492" cy="5112385"/>
            <a:chOff x="0" y="4"/>
            <a:chExt cx="9144492" cy="51123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96683"/>
              <a:ext cx="3697859" cy="42153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86483" y="770140"/>
              <a:ext cx="6235700" cy="4342130"/>
            </a:xfrm>
            <a:custGeom>
              <a:avLst/>
              <a:gdLst/>
              <a:ahLst/>
              <a:cxnLst/>
              <a:rect l="l" t="t" r="r" b="b"/>
              <a:pathLst>
                <a:path w="6235700" h="4342130">
                  <a:moveTo>
                    <a:pt x="6235692" y="0"/>
                  </a:moveTo>
                  <a:lnTo>
                    <a:pt x="5435594" y="200"/>
                  </a:lnTo>
                  <a:lnTo>
                    <a:pt x="0" y="200"/>
                  </a:lnTo>
                  <a:lnTo>
                    <a:pt x="1405009" y="4341863"/>
                  </a:lnTo>
                  <a:lnTo>
                    <a:pt x="1816224" y="4341863"/>
                  </a:lnTo>
                  <a:lnTo>
                    <a:pt x="6235692" y="0"/>
                  </a:lnTo>
                  <a:close/>
                </a:path>
              </a:pathLst>
            </a:custGeom>
            <a:solidFill>
              <a:srgbClr val="2A61CF">
                <a:alpha val="5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46537" y="4"/>
              <a:ext cx="6497955" cy="5112385"/>
            </a:xfrm>
            <a:custGeom>
              <a:avLst/>
              <a:gdLst/>
              <a:ahLst/>
              <a:cxnLst/>
              <a:rect l="l" t="t" r="r" b="b"/>
              <a:pathLst>
                <a:path w="6497955" h="5112385">
                  <a:moveTo>
                    <a:pt x="6497459" y="0"/>
                  </a:moveTo>
                  <a:lnTo>
                    <a:pt x="0" y="0"/>
                  </a:lnTo>
                  <a:lnTo>
                    <a:pt x="881862" y="5112004"/>
                  </a:lnTo>
                  <a:lnTo>
                    <a:pt x="1685747" y="5112004"/>
                  </a:lnTo>
                  <a:lnTo>
                    <a:pt x="6497459" y="3102597"/>
                  </a:lnTo>
                  <a:lnTo>
                    <a:pt x="6497459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1"/>
              <a:ext cx="9144000" cy="1080173"/>
            </a:xfrm>
            <a:custGeom>
              <a:avLst/>
              <a:gdLst/>
              <a:ahLst/>
              <a:cxnLst/>
              <a:rect l="l" t="t" r="r" b="b"/>
              <a:pathLst>
                <a:path w="9144000" h="901700">
                  <a:moveTo>
                    <a:pt x="9144000" y="0"/>
                  </a:moveTo>
                  <a:lnTo>
                    <a:pt x="0" y="0"/>
                  </a:lnTo>
                  <a:lnTo>
                    <a:pt x="0" y="901687"/>
                  </a:lnTo>
                  <a:lnTo>
                    <a:pt x="9144000" y="9016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6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1346" y="-24491"/>
            <a:ext cx="831405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объектов, виды которых установлены Постановлением Правительства                    Российской Федерации от 03.12.2014 № 1300</a:t>
            </a:r>
          </a:p>
        </p:txBody>
      </p:sp>
      <p:sp>
        <p:nvSpPr>
          <p:cNvPr id="9" name="object 9"/>
          <p:cNvSpPr/>
          <p:nvPr/>
        </p:nvSpPr>
        <p:spPr>
          <a:xfrm>
            <a:off x="-11723" y="1096329"/>
            <a:ext cx="2983275" cy="1022985"/>
          </a:xfrm>
          <a:custGeom>
            <a:avLst/>
            <a:gdLst/>
            <a:ahLst/>
            <a:cxnLst/>
            <a:rect l="l" t="t" r="r" b="b"/>
            <a:pathLst>
              <a:path w="9133840" h="1022985">
                <a:moveTo>
                  <a:pt x="9133459" y="0"/>
                </a:moveTo>
                <a:lnTo>
                  <a:pt x="0" y="0"/>
                </a:lnTo>
                <a:lnTo>
                  <a:pt x="0" y="469009"/>
                </a:lnTo>
                <a:lnTo>
                  <a:pt x="9133459" y="1022766"/>
                </a:lnTo>
                <a:lnTo>
                  <a:pt x="9133459" y="0"/>
                </a:lnTo>
                <a:close/>
              </a:path>
            </a:pathLst>
          </a:custGeom>
          <a:solidFill>
            <a:srgbClr val="66B364">
              <a:alpha val="24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03853" y="1134627"/>
            <a:ext cx="7411352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ru-RU" sz="1200" b="0" i="1" dirty="0">
                <a:solidFill>
                  <a:srgbClr val="000000"/>
                </a:solidFill>
                <a:ea typeface="Calibri" panose="020F0502020204030204" pitchFamily="34" charset="0"/>
              </a:rPr>
              <a:t>Передвижные цирки, зоопарки и луна-парки, сезонные аттракционы, пункты </a:t>
            </a:r>
            <a:br>
              <a:rPr lang="ru-RU" sz="1200" b="0" i="1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ru-RU" sz="1200" b="0" i="1" dirty="0">
                <a:solidFill>
                  <a:srgbClr val="000000"/>
                </a:solidFill>
                <a:ea typeface="Calibri" panose="020F0502020204030204" pitchFamily="34" charset="0"/>
              </a:rPr>
              <a:t>проката велосипедов, роликов, самокатов, зарядные станции (терминалы) </a:t>
            </a:r>
            <a:br>
              <a:rPr lang="ru-RU" sz="1200" b="0" i="1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ru-RU" sz="1200" b="0" i="1" dirty="0">
                <a:solidFill>
                  <a:srgbClr val="000000"/>
                </a:solidFill>
                <a:ea typeface="Calibri" panose="020F0502020204030204" pitchFamily="34" charset="0"/>
              </a:rPr>
              <a:t>для электротранспорта, осуществляется на основании договора, </a:t>
            </a:r>
            <a:br>
              <a:rPr lang="ru-RU" sz="1200" b="0" i="1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ru-RU" sz="1200" b="0" i="1" dirty="0">
                <a:solidFill>
                  <a:srgbClr val="000000"/>
                </a:solidFill>
                <a:ea typeface="Calibri" panose="020F0502020204030204" pitchFamily="34" charset="0"/>
              </a:rPr>
              <a:t>заключаемого по результатам торгов, проводимых в </a:t>
            </a:r>
            <a:r>
              <a:rPr lang="ru-RU" sz="1200" i="1" dirty="0">
                <a:solidFill>
                  <a:srgbClr val="000000"/>
                </a:solidFill>
                <a:ea typeface="Calibri" panose="020F0502020204030204" pitchFamily="34" charset="0"/>
              </a:rPr>
              <a:t>форме аукциона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75373" y="2939163"/>
            <a:ext cx="16560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rgbClr val="2A61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имущества Хабаровского края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12418" y="3029061"/>
            <a:ext cx="2860533" cy="1700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9235">
              <a:lnSpc>
                <a:spcPct val="100000"/>
              </a:lnSpc>
              <a:spcBef>
                <a:spcPts val="100"/>
              </a:spcBef>
            </a:pPr>
            <a:r>
              <a:rPr lang="ru-RU" sz="1200" b="1" spc="-30" dirty="0">
                <a:latin typeface="Arial"/>
                <a:cs typeface="Arial"/>
              </a:rPr>
              <a:t>Земельные участки, находящиеся в государственной собственности края</a:t>
            </a:r>
          </a:p>
          <a:p>
            <a:pPr marL="12700" marR="229235">
              <a:lnSpc>
                <a:spcPct val="100000"/>
              </a:lnSpc>
              <a:spcBef>
                <a:spcPts val="100"/>
              </a:spcBef>
            </a:pPr>
            <a:endParaRPr lang="ru-RU" sz="1200" b="1" spc="-30" dirty="0">
              <a:latin typeface="Arial"/>
              <a:cs typeface="Arial"/>
            </a:endParaRPr>
          </a:p>
          <a:p>
            <a:pPr marL="12700" marR="229235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latin typeface="Arial"/>
                <a:cs typeface="Arial"/>
              </a:rPr>
              <a:t>Земли или земельные участки, находящиеся в муниципальной собственности и государственная собственность на которые не разграничена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009522" y="3788203"/>
            <a:ext cx="19659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749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66B364"/>
                </a:solidFill>
                <a:latin typeface="Arial"/>
                <a:cs typeface="Arial"/>
              </a:rPr>
              <a:t>орган местного самоуправления муниципального образования Хабаровского края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3697367" y="2894423"/>
            <a:ext cx="3059895" cy="1919527"/>
            <a:chOff x="3862956" y="1824441"/>
            <a:chExt cx="2857500" cy="3288029"/>
          </a:xfrm>
        </p:grpSpPr>
        <p:sp>
          <p:nvSpPr>
            <p:cNvPr id="16" name="object 16"/>
            <p:cNvSpPr/>
            <p:nvPr/>
          </p:nvSpPr>
          <p:spPr>
            <a:xfrm>
              <a:off x="3882008" y="1824441"/>
              <a:ext cx="0" cy="1225550"/>
            </a:xfrm>
            <a:custGeom>
              <a:avLst/>
              <a:gdLst/>
              <a:ahLst/>
              <a:cxnLst/>
              <a:rect l="l" t="t" r="r" b="b"/>
              <a:pathLst>
                <a:path h="1225550">
                  <a:moveTo>
                    <a:pt x="0" y="0"/>
                  </a:moveTo>
                  <a:lnTo>
                    <a:pt x="0" y="1225550"/>
                  </a:lnTo>
                </a:path>
              </a:pathLst>
            </a:custGeom>
            <a:ln w="38100">
              <a:solidFill>
                <a:srgbClr val="2A61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01408" y="1824441"/>
              <a:ext cx="0" cy="1225550"/>
            </a:xfrm>
            <a:custGeom>
              <a:avLst/>
              <a:gdLst/>
              <a:ahLst/>
              <a:cxnLst/>
              <a:rect l="l" t="t" r="r" b="b"/>
              <a:pathLst>
                <a:path h="1225550">
                  <a:moveTo>
                    <a:pt x="0" y="0"/>
                  </a:moveTo>
                  <a:lnTo>
                    <a:pt x="0" y="1225550"/>
                  </a:lnTo>
                </a:path>
              </a:pathLst>
            </a:custGeom>
            <a:ln w="38100">
              <a:solidFill>
                <a:srgbClr val="2A61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82005" y="3196030"/>
              <a:ext cx="0" cy="1916430"/>
            </a:xfrm>
            <a:custGeom>
              <a:avLst/>
              <a:gdLst/>
              <a:ahLst/>
              <a:cxnLst/>
              <a:rect l="l" t="t" r="r" b="b"/>
              <a:pathLst>
                <a:path h="1916429">
                  <a:moveTo>
                    <a:pt x="0" y="0"/>
                  </a:moveTo>
                  <a:lnTo>
                    <a:pt x="0" y="1915972"/>
                  </a:lnTo>
                </a:path>
              </a:pathLst>
            </a:custGeom>
            <a:solidFill>
              <a:srgbClr val="66B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62956" y="3196028"/>
              <a:ext cx="38100" cy="1916430"/>
            </a:xfrm>
            <a:custGeom>
              <a:avLst/>
              <a:gdLst/>
              <a:ahLst/>
              <a:cxnLst/>
              <a:rect l="l" t="t" r="r" b="b"/>
              <a:pathLst>
                <a:path w="38100" h="1916429">
                  <a:moveTo>
                    <a:pt x="38100" y="0"/>
                  </a:moveTo>
                  <a:lnTo>
                    <a:pt x="0" y="0"/>
                  </a:lnTo>
                  <a:lnTo>
                    <a:pt x="0" y="1915975"/>
                  </a:lnTo>
                  <a:lnTo>
                    <a:pt x="38100" y="1915975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A6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01408" y="3196030"/>
              <a:ext cx="0" cy="1916430"/>
            </a:xfrm>
            <a:custGeom>
              <a:avLst/>
              <a:gdLst/>
              <a:ahLst/>
              <a:cxnLst/>
              <a:rect l="l" t="t" r="r" b="b"/>
              <a:pathLst>
                <a:path h="1916429">
                  <a:moveTo>
                    <a:pt x="0" y="0"/>
                  </a:moveTo>
                  <a:lnTo>
                    <a:pt x="0" y="1915972"/>
                  </a:lnTo>
                </a:path>
              </a:pathLst>
            </a:custGeom>
            <a:solidFill>
              <a:srgbClr val="2A6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82357" y="3196028"/>
              <a:ext cx="38100" cy="1916430"/>
            </a:xfrm>
            <a:custGeom>
              <a:avLst/>
              <a:gdLst/>
              <a:ahLst/>
              <a:cxnLst/>
              <a:rect l="l" t="t" r="r" b="b"/>
              <a:pathLst>
                <a:path w="38100" h="1916429">
                  <a:moveTo>
                    <a:pt x="38100" y="0"/>
                  </a:moveTo>
                  <a:lnTo>
                    <a:pt x="0" y="0"/>
                  </a:lnTo>
                  <a:lnTo>
                    <a:pt x="0" y="1915975"/>
                  </a:lnTo>
                  <a:lnTo>
                    <a:pt x="38100" y="1915975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6B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Номер слайда 22"/>
          <p:cNvSpPr>
            <a:spLocks noGrp="1"/>
          </p:cNvSpPr>
          <p:nvPr>
            <p:ph type="sldNum" sz="quarter" idx="7"/>
          </p:nvPr>
        </p:nvSpPr>
        <p:spPr>
          <a:xfrm>
            <a:off x="6875373" y="86278"/>
            <a:ext cx="2103120" cy="184666"/>
          </a:xfrm>
        </p:spPr>
        <p:txBody>
          <a:bodyPr/>
          <a:lstStyle/>
          <a:p>
            <a:fld id="{B6F15528-21DE-4FAA-801E-634DDDAF4B2B}" type="slidenum">
              <a:rPr lang="ru-RU" sz="1200" smtClean="0">
                <a:solidFill>
                  <a:schemeClr val="bg1"/>
                </a:solidFill>
              </a:rPr>
              <a:t>5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2627" y="4853982"/>
            <a:ext cx="5455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* земельные участки должны быть свободны от прав третьих лиц</a:t>
            </a:r>
          </a:p>
        </p:txBody>
      </p:sp>
      <p:sp>
        <p:nvSpPr>
          <p:cNvPr id="26" name="object 15"/>
          <p:cNvSpPr/>
          <p:nvPr/>
        </p:nvSpPr>
        <p:spPr>
          <a:xfrm rot="16200000">
            <a:off x="6668783" y="4082793"/>
            <a:ext cx="183816" cy="410635"/>
          </a:xfrm>
          <a:custGeom>
            <a:avLst/>
            <a:gdLst/>
            <a:ahLst/>
            <a:cxnLst/>
            <a:rect l="l" t="t" r="r" b="b"/>
            <a:pathLst>
              <a:path w="247650" h="360044">
                <a:moveTo>
                  <a:pt x="185331" y="0"/>
                </a:moveTo>
                <a:lnTo>
                  <a:pt x="61772" y="0"/>
                </a:lnTo>
                <a:lnTo>
                  <a:pt x="61772" y="236448"/>
                </a:lnTo>
                <a:lnTo>
                  <a:pt x="0" y="236448"/>
                </a:lnTo>
                <a:lnTo>
                  <a:pt x="123558" y="360006"/>
                </a:lnTo>
                <a:lnTo>
                  <a:pt x="247103" y="236448"/>
                </a:lnTo>
                <a:lnTo>
                  <a:pt x="185331" y="236448"/>
                </a:lnTo>
                <a:lnTo>
                  <a:pt x="185331" y="0"/>
                </a:lnTo>
                <a:close/>
              </a:path>
            </a:pathLst>
          </a:custGeom>
          <a:solidFill>
            <a:srgbClr val="2A61C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5"/>
          <p:cNvSpPr/>
          <p:nvPr/>
        </p:nvSpPr>
        <p:spPr>
          <a:xfrm rot="16200000">
            <a:off x="6662885" y="3053210"/>
            <a:ext cx="183816" cy="410635"/>
          </a:xfrm>
          <a:custGeom>
            <a:avLst/>
            <a:gdLst/>
            <a:ahLst/>
            <a:cxnLst/>
            <a:rect l="l" t="t" r="r" b="b"/>
            <a:pathLst>
              <a:path w="247650" h="360044">
                <a:moveTo>
                  <a:pt x="185331" y="0"/>
                </a:moveTo>
                <a:lnTo>
                  <a:pt x="61772" y="0"/>
                </a:lnTo>
                <a:lnTo>
                  <a:pt x="61772" y="236448"/>
                </a:lnTo>
                <a:lnTo>
                  <a:pt x="0" y="236448"/>
                </a:lnTo>
                <a:lnTo>
                  <a:pt x="123558" y="360006"/>
                </a:lnTo>
                <a:lnTo>
                  <a:pt x="247103" y="236448"/>
                </a:lnTo>
                <a:lnTo>
                  <a:pt x="185331" y="236448"/>
                </a:lnTo>
                <a:lnTo>
                  <a:pt x="185331" y="0"/>
                </a:lnTo>
                <a:close/>
              </a:path>
            </a:pathLst>
          </a:custGeom>
          <a:solidFill>
            <a:srgbClr val="2A61C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Прямоугольник 27"/>
          <p:cNvSpPr/>
          <p:nvPr/>
        </p:nvSpPr>
        <p:spPr>
          <a:xfrm>
            <a:off x="5170167" y="2550394"/>
            <a:ext cx="2839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Организатор аукциона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740121" y="2037305"/>
            <a:ext cx="6689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Аукцион является </a:t>
            </a:r>
            <a:r>
              <a:rPr lang="ru-RU" sz="1200" b="1" dirty="0">
                <a:solidFill>
                  <a:schemeClr val="tx1"/>
                </a:solidFill>
              </a:rPr>
              <a:t>открытым</a:t>
            </a:r>
            <a:r>
              <a:rPr lang="ru-RU" sz="1200" dirty="0">
                <a:solidFill>
                  <a:schemeClr val="tx1"/>
                </a:solidFill>
              </a:rPr>
              <a:t> по форме подачи предложения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о цене предмета аукциона и составу участников аукциона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 t="18320" r="18615" b="6113"/>
          <a:stretch/>
        </p:blipFill>
        <p:spPr>
          <a:xfrm>
            <a:off x="0" y="958307"/>
            <a:ext cx="5168228" cy="41597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object 2"/>
          <p:cNvGrpSpPr/>
          <p:nvPr/>
        </p:nvGrpSpPr>
        <p:grpSpPr>
          <a:xfrm>
            <a:off x="12700" y="12"/>
            <a:ext cx="9253797" cy="6138074"/>
            <a:chOff x="12700" y="12"/>
            <a:chExt cx="9253797" cy="6138074"/>
          </a:xfrm>
        </p:grpSpPr>
        <p:sp>
          <p:nvSpPr>
            <p:cNvPr id="4" name="object 4"/>
            <p:cNvSpPr/>
            <p:nvPr/>
          </p:nvSpPr>
          <p:spPr>
            <a:xfrm>
              <a:off x="2173227" y="787196"/>
              <a:ext cx="6235700" cy="4324985"/>
            </a:xfrm>
            <a:custGeom>
              <a:avLst/>
              <a:gdLst/>
              <a:ahLst/>
              <a:cxnLst/>
              <a:rect l="l" t="t" r="r" b="b"/>
              <a:pathLst>
                <a:path w="6235700" h="4324985">
                  <a:moveTo>
                    <a:pt x="6235693" y="0"/>
                  </a:moveTo>
                  <a:lnTo>
                    <a:pt x="5435600" y="196"/>
                  </a:lnTo>
                  <a:lnTo>
                    <a:pt x="0" y="196"/>
                  </a:lnTo>
                  <a:lnTo>
                    <a:pt x="1399480" y="4324807"/>
                  </a:lnTo>
                  <a:lnTo>
                    <a:pt x="1833586" y="4324807"/>
                  </a:lnTo>
                  <a:lnTo>
                    <a:pt x="6235693" y="0"/>
                  </a:lnTo>
                  <a:close/>
                </a:path>
              </a:pathLst>
            </a:custGeom>
            <a:solidFill>
              <a:srgbClr val="2A61CF">
                <a:alpha val="4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14897" y="654050"/>
              <a:ext cx="6451600" cy="5484036"/>
            </a:xfrm>
            <a:custGeom>
              <a:avLst/>
              <a:gdLst/>
              <a:ahLst/>
              <a:cxnLst/>
              <a:rect l="l" t="t" r="r" b="b"/>
              <a:pathLst>
                <a:path w="6451600" h="4989195">
                  <a:moveTo>
                    <a:pt x="6451600" y="0"/>
                  </a:moveTo>
                  <a:lnTo>
                    <a:pt x="0" y="0"/>
                  </a:lnTo>
                  <a:lnTo>
                    <a:pt x="916139" y="4988991"/>
                  </a:lnTo>
                  <a:lnTo>
                    <a:pt x="1767471" y="4988991"/>
                  </a:lnTo>
                  <a:lnTo>
                    <a:pt x="6451600" y="3032861"/>
                  </a:lnTo>
                  <a:lnTo>
                    <a:pt x="645160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2700" y="12"/>
              <a:ext cx="9131300" cy="1121410"/>
            </a:xfrm>
            <a:custGeom>
              <a:avLst/>
              <a:gdLst/>
              <a:ahLst/>
              <a:cxnLst/>
              <a:rect l="l" t="t" r="r" b="b"/>
              <a:pathLst>
                <a:path w="9144000" h="901700">
                  <a:moveTo>
                    <a:pt x="9144000" y="0"/>
                  </a:moveTo>
                  <a:lnTo>
                    <a:pt x="0" y="0"/>
                  </a:lnTo>
                  <a:lnTo>
                    <a:pt x="0" y="901687"/>
                  </a:lnTo>
                  <a:lnTo>
                    <a:pt x="9144000" y="9016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6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927107"/>
            <a:ext cx="9144000" cy="1043940"/>
          </a:xfrm>
          <a:custGeom>
            <a:avLst/>
            <a:gdLst/>
            <a:ahLst/>
            <a:cxnLst/>
            <a:rect l="l" t="t" r="r" b="b"/>
            <a:pathLst>
              <a:path w="9144000" h="1043939">
                <a:moveTo>
                  <a:pt x="9144000" y="0"/>
                </a:moveTo>
                <a:lnTo>
                  <a:pt x="0" y="0"/>
                </a:lnTo>
                <a:lnTo>
                  <a:pt x="0" y="475259"/>
                </a:lnTo>
                <a:lnTo>
                  <a:pt x="9143999" y="1043421"/>
                </a:lnTo>
                <a:lnTo>
                  <a:pt x="9144000" y="0"/>
                </a:lnTo>
                <a:close/>
              </a:path>
            </a:pathLst>
          </a:custGeom>
          <a:solidFill>
            <a:srgbClr val="66B364">
              <a:alpha val="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7"/>
          </p:nvPr>
        </p:nvSpPr>
        <p:spPr>
          <a:xfrm>
            <a:off x="6934200" y="91133"/>
            <a:ext cx="2103120" cy="184666"/>
          </a:xfrm>
        </p:spPr>
        <p:txBody>
          <a:bodyPr/>
          <a:lstStyle/>
          <a:p>
            <a:fld id="{B6F15528-21DE-4FAA-801E-634DDDAF4B2B}" type="slidenum">
              <a:rPr lang="ru-RU" sz="1200" smtClean="0">
                <a:solidFill>
                  <a:schemeClr val="bg1"/>
                </a:solidFill>
              </a:rPr>
              <a:t>6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90079" y="13426"/>
            <a:ext cx="8163841" cy="1107996"/>
          </a:xfrm>
        </p:spPr>
        <p:txBody>
          <a:bodyPr/>
          <a:lstStyle/>
          <a:p>
            <a:pPr algn="ctr"/>
            <a:r>
              <a:rPr lang="ru-RU" sz="2400" dirty="0"/>
              <a:t>Размещение нестационарных торговых объектов в границах земельных участков, находящихся в краевой государственной собственности</a:t>
            </a:r>
          </a:p>
        </p:txBody>
      </p:sp>
      <p:sp>
        <p:nvSpPr>
          <p:cNvPr id="34" name="object 18"/>
          <p:cNvSpPr/>
          <p:nvPr/>
        </p:nvSpPr>
        <p:spPr>
          <a:xfrm>
            <a:off x="3505200" y="2481376"/>
            <a:ext cx="5488245" cy="593045"/>
          </a:xfrm>
          <a:custGeom>
            <a:avLst/>
            <a:gdLst/>
            <a:ahLst/>
            <a:cxnLst/>
            <a:rect l="l" t="t" r="r" b="b"/>
            <a:pathLst>
              <a:path w="2967354" h="792479">
                <a:moveTo>
                  <a:pt x="2966974" y="0"/>
                </a:moveTo>
                <a:lnTo>
                  <a:pt x="0" y="0"/>
                </a:lnTo>
                <a:lnTo>
                  <a:pt x="0" y="791997"/>
                </a:lnTo>
                <a:lnTo>
                  <a:pt x="2966974" y="791997"/>
                </a:lnTo>
                <a:lnTo>
                  <a:pt x="2966974" y="0"/>
                </a:lnTo>
                <a:close/>
              </a:path>
            </a:pathLst>
          </a:custGeom>
          <a:solidFill>
            <a:srgbClr val="2A61CF">
              <a:alpha val="56000"/>
            </a:srgbClr>
          </a:solidFill>
        </p:spPr>
        <p:txBody>
          <a:bodyPr wrap="square" lIns="0" tIns="0" rIns="0" bIns="0" rtlCol="0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Хабаровского края от 30.09.2022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480-пр "Об особенностях разрешительной деятельности в сфере торговли в Хабаровском крае"</a:t>
            </a:r>
          </a:p>
        </p:txBody>
      </p:sp>
      <p:sp>
        <p:nvSpPr>
          <p:cNvPr id="35" name="object 16"/>
          <p:cNvSpPr/>
          <p:nvPr/>
        </p:nvSpPr>
        <p:spPr>
          <a:xfrm>
            <a:off x="3505200" y="1228094"/>
            <a:ext cx="5488245" cy="1146610"/>
          </a:xfrm>
          <a:custGeom>
            <a:avLst/>
            <a:gdLst/>
            <a:ahLst/>
            <a:cxnLst/>
            <a:rect l="l" t="t" r="r" b="b"/>
            <a:pathLst>
              <a:path w="2941954" h="792480">
                <a:moveTo>
                  <a:pt x="2941574" y="0"/>
                </a:moveTo>
                <a:lnTo>
                  <a:pt x="0" y="0"/>
                </a:lnTo>
                <a:lnTo>
                  <a:pt x="0" y="791997"/>
                </a:lnTo>
                <a:lnTo>
                  <a:pt x="2941574" y="791997"/>
                </a:lnTo>
                <a:lnTo>
                  <a:pt x="2941574" y="0"/>
                </a:lnTo>
                <a:close/>
              </a:path>
            </a:pathLst>
          </a:custGeom>
          <a:solidFill>
            <a:srgbClr val="66B364">
              <a:alpha val="67000"/>
            </a:srgbClr>
          </a:solidFill>
        </p:spPr>
        <p:txBody>
          <a:bodyPr wrap="square" lIns="0" tIns="0" rIns="0" bIns="0" rtlCol="0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Методические рекомендации по порядку и условиям размещения нестационарных торговых объектов на земельных участках, находящихся в государственной собственности Хабаровского края и предоставленных краевым государственным учреждениям и предприятиям, утвержденные приказом министерства промышленности и торговли Хабаровского края от 29.03.2022 № 3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05200" y="3148348"/>
            <a:ext cx="56387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нестационарных торговых объектов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осуществляется на торгах, проводимых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форме аукциона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 том числе в электронной форме)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Аукцион является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открытым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форме подачи предложения о цене аукциона и по составу участников аукциона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Торги проводятся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краевыми учреждениями или предприятиями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пользовании которых находятся краевые объекты недвижимости, расположенные на земельных участках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17639" y="4864186"/>
            <a:ext cx="5786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* за 2022 год сумма доходов в краевой бюджет составила 6,9 млн руб.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294127" y="1636414"/>
            <a:ext cx="60518" cy="3349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294127" y="2577346"/>
            <a:ext cx="60518" cy="3349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432721" y="3284796"/>
            <a:ext cx="72479" cy="1367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581400" y="3835788"/>
            <a:ext cx="72479" cy="1367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653879" y="4384927"/>
            <a:ext cx="72479" cy="1367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830" y="40368"/>
            <a:ext cx="9144000" cy="5074285"/>
            <a:chOff x="0" y="38099"/>
            <a:chExt cx="9144000" cy="507428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8099"/>
              <a:ext cx="9143999" cy="50739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439" y="1269992"/>
              <a:ext cx="6654800" cy="3842385"/>
            </a:xfrm>
            <a:custGeom>
              <a:avLst/>
              <a:gdLst/>
              <a:ahLst/>
              <a:cxnLst/>
              <a:rect l="l" t="t" r="r" b="b"/>
              <a:pathLst>
                <a:path w="6654800" h="3842385">
                  <a:moveTo>
                    <a:pt x="6654800" y="0"/>
                  </a:moveTo>
                  <a:lnTo>
                    <a:pt x="0" y="0"/>
                  </a:lnTo>
                  <a:lnTo>
                    <a:pt x="0" y="3290912"/>
                  </a:lnTo>
                  <a:lnTo>
                    <a:pt x="1319657" y="3842016"/>
                  </a:lnTo>
                  <a:lnTo>
                    <a:pt x="5992012" y="3842016"/>
                  </a:lnTo>
                  <a:lnTo>
                    <a:pt x="665480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2424" y="1253795"/>
              <a:ext cx="2541574" cy="214980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447617" y="1914524"/>
            <a:ext cx="4191635" cy="6248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100" b="1" spc="50" dirty="0">
                <a:solidFill>
                  <a:srgbClr val="66B364"/>
                </a:solidFill>
                <a:latin typeface="Arial"/>
                <a:cs typeface="Arial"/>
              </a:rPr>
              <a:t>ЦЕЛИ</a:t>
            </a:r>
            <a:r>
              <a:rPr sz="1100" b="1" spc="75" dirty="0">
                <a:solidFill>
                  <a:srgbClr val="66B364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66B364"/>
                </a:solidFill>
                <a:latin typeface="Arial"/>
                <a:cs typeface="Arial"/>
              </a:rPr>
              <a:t>ПРОЕКТА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80"/>
              </a:spcBef>
            </a:pPr>
            <a:r>
              <a:rPr sz="1100" spc="-60" dirty="0">
                <a:latin typeface="Arial"/>
                <a:cs typeface="Arial"/>
              </a:rPr>
              <a:t>СОХРАНЕНИЕ</a:t>
            </a:r>
            <a:r>
              <a:rPr sz="1100" dirty="0">
                <a:latin typeface="Arial"/>
                <a:cs typeface="Arial"/>
              </a:rPr>
              <a:t> И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ВОССТАНОВЛЕНИЕ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ОБЪЕКТОВ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КУЛЬТУРНОГО </a:t>
            </a:r>
            <a:r>
              <a:rPr sz="1100" spc="-10" dirty="0">
                <a:latin typeface="Arial"/>
                <a:cs typeface="Arial"/>
              </a:rPr>
              <a:t>НАСЛЕДИЯ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2602" y="2168949"/>
            <a:ext cx="952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60" dirty="0">
                <a:solidFill>
                  <a:srgbClr val="66B364"/>
                </a:solidFill>
                <a:latin typeface="Arial"/>
                <a:cs typeface="Arial"/>
              </a:rPr>
              <a:t>•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49341" y="1962178"/>
            <a:ext cx="29845" cy="188595"/>
            <a:chOff x="2313701" y="1642422"/>
            <a:chExt cx="29845" cy="188595"/>
          </a:xfrm>
        </p:grpSpPr>
        <p:sp>
          <p:nvSpPr>
            <p:cNvPr id="9" name="object 9"/>
            <p:cNvSpPr/>
            <p:nvPr/>
          </p:nvSpPr>
          <p:spPr>
            <a:xfrm>
              <a:off x="2328622" y="1657344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750"/>
                  </a:lnTo>
                </a:path>
              </a:pathLst>
            </a:custGeom>
            <a:solidFill>
              <a:srgbClr val="2A6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28623" y="1657344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750"/>
                  </a:lnTo>
                </a:path>
              </a:pathLst>
            </a:custGeom>
            <a:ln w="29832">
              <a:solidFill>
                <a:srgbClr val="66B3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65113" y="2810423"/>
            <a:ext cx="6176645" cy="15569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 marR="1802764" indent="-178435">
              <a:lnSpc>
                <a:spcPct val="98500"/>
              </a:lnSpc>
              <a:spcBef>
                <a:spcPts val="120"/>
              </a:spcBef>
              <a:buClr>
                <a:srgbClr val="66B364"/>
              </a:buClr>
              <a:buFont typeface="Arial"/>
              <a:buChar char="•"/>
              <a:tabLst>
                <a:tab pos="191135" algn="l"/>
              </a:tabLst>
            </a:pPr>
            <a:r>
              <a:rPr sz="1650" spc="-60" baseline="2525" dirty="0">
                <a:latin typeface="Arial"/>
                <a:cs typeface="Arial"/>
              </a:rPr>
              <a:t>СТИМУЛИРОВАНИЕ</a:t>
            </a:r>
            <a:r>
              <a:rPr sz="1650" spc="22" baseline="2525" dirty="0">
                <a:latin typeface="Arial"/>
                <a:cs typeface="Arial"/>
              </a:rPr>
              <a:t> </a:t>
            </a:r>
            <a:r>
              <a:rPr sz="1650" spc="-60" baseline="2525" dirty="0">
                <a:latin typeface="Arial"/>
                <a:cs typeface="Arial"/>
              </a:rPr>
              <a:t>ПРИВЛЕЧЕНИЯ</a:t>
            </a:r>
            <a:r>
              <a:rPr sz="1650" spc="22" baseline="2525" dirty="0">
                <a:latin typeface="Arial"/>
                <a:cs typeface="Arial"/>
              </a:rPr>
              <a:t> </a:t>
            </a:r>
            <a:r>
              <a:rPr sz="1650" spc="-52" baseline="2525" dirty="0">
                <a:latin typeface="Arial"/>
                <a:cs typeface="Arial"/>
              </a:rPr>
              <a:t>ИНВЕСТИЦИЙ</a:t>
            </a:r>
            <a:r>
              <a:rPr sz="1650" spc="30" baseline="2525" dirty="0">
                <a:latin typeface="Arial"/>
                <a:cs typeface="Arial"/>
              </a:rPr>
              <a:t> </a:t>
            </a:r>
            <a:r>
              <a:rPr sz="1650" baseline="2525" dirty="0">
                <a:latin typeface="Arial"/>
                <a:cs typeface="Arial"/>
              </a:rPr>
              <a:t>В</a:t>
            </a:r>
            <a:r>
              <a:rPr sz="1650" spc="22" baseline="2525" dirty="0">
                <a:latin typeface="Arial"/>
                <a:cs typeface="Arial"/>
              </a:rPr>
              <a:t> </a:t>
            </a:r>
            <a:r>
              <a:rPr sz="1650" spc="-44" baseline="2525" dirty="0">
                <a:latin typeface="Arial"/>
                <a:cs typeface="Arial"/>
              </a:rPr>
              <a:t>ПРОЦЕСС </a:t>
            </a:r>
            <a:r>
              <a:rPr sz="1100" spc="-55" dirty="0">
                <a:latin typeface="Arial"/>
                <a:cs typeface="Arial"/>
              </a:rPr>
              <a:t>РЕСТАВРАЦИИ</a:t>
            </a:r>
            <a:r>
              <a:rPr sz="1100" dirty="0">
                <a:latin typeface="Arial"/>
                <a:cs typeface="Arial"/>
              </a:rPr>
              <a:t> И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СОХРАНЕНИЯ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ОБЪЕКТОВ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КУЛЬТУРНОГО НАСЛЕДИЯ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66B364"/>
              </a:buClr>
              <a:buFont typeface="Arial"/>
              <a:buChar char="•"/>
            </a:pPr>
            <a:endParaRPr sz="1100" dirty="0">
              <a:latin typeface="Arial"/>
              <a:cs typeface="Arial"/>
            </a:endParaRPr>
          </a:p>
          <a:p>
            <a:pPr marL="161925">
              <a:lnSpc>
                <a:spcPct val="100000"/>
              </a:lnSpc>
              <a:spcBef>
                <a:spcPts val="785"/>
              </a:spcBef>
            </a:pPr>
            <a:r>
              <a:rPr sz="1100" b="1" spc="-10" dirty="0">
                <a:solidFill>
                  <a:srgbClr val="66B364"/>
                </a:solidFill>
                <a:latin typeface="Arial"/>
                <a:cs typeface="Arial"/>
              </a:rPr>
              <a:t>УСЛОВИЯ</a:t>
            </a:r>
            <a:endParaRPr sz="1100" dirty="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380"/>
              </a:spcBef>
            </a:pPr>
            <a:r>
              <a:rPr sz="1100" dirty="0">
                <a:latin typeface="Arial"/>
                <a:cs typeface="Arial"/>
              </a:rPr>
              <a:t>СРОК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ПРОВЕДЕНИЯ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РАБОТ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ПО </a:t>
            </a:r>
            <a:r>
              <a:rPr sz="1100" spc="-50" dirty="0">
                <a:latin typeface="Arial"/>
                <a:cs typeface="Arial"/>
              </a:rPr>
              <a:t>СОХРАНЕНИЮ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ОБЪЕКТА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КУЛЬТУРНОГО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НАСЛЕДИЯ</a:t>
            </a:r>
            <a:endParaRPr sz="1100" dirty="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80"/>
              </a:spcBef>
            </a:pPr>
            <a:r>
              <a:rPr sz="1100" dirty="0">
                <a:latin typeface="Arial"/>
                <a:cs typeface="Arial"/>
              </a:rPr>
              <a:t>НЕ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ДОЛЖЕН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ПРЕВЫШАТЬ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7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ЛЕТ: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ГОДА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ДЛЯ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ПОДГОТОВКИ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И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СОГЛАСОВАНИЯ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ПСД;</a:t>
            </a:r>
            <a:endParaRPr sz="1100" dirty="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80"/>
              </a:spcBef>
            </a:pPr>
            <a:r>
              <a:rPr sz="1100" dirty="0">
                <a:latin typeface="Arial"/>
                <a:cs typeface="Arial"/>
              </a:rPr>
              <a:t>5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ЛЕТ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ДЛЯ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ПРОВЕДЕНИЯ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РАБОТ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ПО</a:t>
            </a:r>
            <a:r>
              <a:rPr sz="1100" spc="-20" dirty="0">
                <a:latin typeface="Arial"/>
                <a:cs typeface="Arial"/>
              </a:rPr>
              <a:t> СОХРАНЕНИЮ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ОБЪЕКТА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КУЛЬТУРНОГО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НАСЛЕДИЯ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484" y="-16797"/>
            <a:ext cx="9144484" cy="3987794"/>
            <a:chOff x="0" y="0"/>
            <a:chExt cx="9144484" cy="3987794"/>
          </a:xfrm>
        </p:grpSpPr>
        <p:sp>
          <p:nvSpPr>
            <p:cNvPr id="13" name="object 13"/>
            <p:cNvSpPr/>
            <p:nvPr/>
          </p:nvSpPr>
          <p:spPr>
            <a:xfrm>
              <a:off x="2354019" y="3829044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750"/>
                  </a:lnTo>
                </a:path>
              </a:pathLst>
            </a:custGeom>
            <a:solidFill>
              <a:srgbClr val="2A6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54019" y="3635374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750"/>
                  </a:lnTo>
                </a:path>
              </a:pathLst>
            </a:custGeom>
            <a:ln w="29832">
              <a:solidFill>
                <a:srgbClr val="66B3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50739" y="114299"/>
              <a:ext cx="3293745" cy="3600450"/>
            </a:xfrm>
            <a:custGeom>
              <a:avLst/>
              <a:gdLst/>
              <a:ahLst/>
              <a:cxnLst/>
              <a:rect l="l" t="t" r="r" b="b"/>
              <a:pathLst>
                <a:path w="3293745" h="3600450">
                  <a:moveTo>
                    <a:pt x="33937" y="0"/>
                  </a:moveTo>
                  <a:lnTo>
                    <a:pt x="0" y="109253"/>
                  </a:lnTo>
                  <a:lnTo>
                    <a:pt x="1805724" y="3600140"/>
                  </a:lnTo>
                  <a:lnTo>
                    <a:pt x="2422095" y="3275858"/>
                  </a:lnTo>
                  <a:lnTo>
                    <a:pt x="1906409" y="3275858"/>
                  </a:lnTo>
                  <a:lnTo>
                    <a:pt x="248958" y="66771"/>
                  </a:lnTo>
                  <a:lnTo>
                    <a:pt x="33937" y="0"/>
                  </a:lnTo>
                  <a:close/>
                </a:path>
                <a:path w="3293745" h="3600450">
                  <a:moveTo>
                    <a:pt x="3293261" y="2546218"/>
                  </a:moveTo>
                  <a:lnTo>
                    <a:pt x="1906409" y="3275858"/>
                  </a:lnTo>
                  <a:lnTo>
                    <a:pt x="2422095" y="3275858"/>
                  </a:lnTo>
                  <a:lnTo>
                    <a:pt x="3293261" y="2817526"/>
                  </a:lnTo>
                  <a:lnTo>
                    <a:pt x="3293261" y="2546218"/>
                  </a:lnTo>
                  <a:close/>
                </a:path>
              </a:pathLst>
            </a:custGeom>
            <a:solidFill>
              <a:srgbClr val="66B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0"/>
              <a:ext cx="9144000" cy="1270000"/>
            </a:xfrm>
            <a:custGeom>
              <a:avLst/>
              <a:gdLst/>
              <a:ahLst/>
              <a:cxnLst/>
              <a:rect l="l" t="t" r="r" b="b"/>
              <a:pathLst>
                <a:path w="9144000" h="1270000">
                  <a:moveTo>
                    <a:pt x="9144000" y="0"/>
                  </a:moveTo>
                  <a:lnTo>
                    <a:pt x="0" y="0"/>
                  </a:lnTo>
                  <a:lnTo>
                    <a:pt x="0" y="1269987"/>
                  </a:lnTo>
                  <a:lnTo>
                    <a:pt x="9144000" y="12699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6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012" y="274523"/>
              <a:ext cx="8369806" cy="1420367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75725" y="330533"/>
            <a:ext cx="81756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2470">
              <a:lnSpc>
                <a:spcPct val="100000"/>
              </a:lnSpc>
              <a:spcBef>
                <a:spcPts val="100"/>
              </a:spcBef>
            </a:pPr>
            <a:r>
              <a:rPr sz="2000" spc="55" dirty="0"/>
              <a:t>ВОВЛЕЧЕНИЕ</a:t>
            </a:r>
            <a:r>
              <a:rPr sz="2000" spc="195" dirty="0"/>
              <a:t> </a:t>
            </a:r>
            <a:r>
              <a:rPr sz="2000" dirty="0"/>
              <a:t>В</a:t>
            </a:r>
            <a:r>
              <a:rPr sz="2000" spc="200" dirty="0"/>
              <a:t> </a:t>
            </a:r>
            <a:r>
              <a:rPr sz="2000" spc="65" dirty="0"/>
              <a:t>ХОЗЯЙСТВЕННЫЙ</a:t>
            </a:r>
            <a:r>
              <a:rPr sz="2000" spc="200" dirty="0"/>
              <a:t> </a:t>
            </a:r>
            <a:r>
              <a:rPr sz="2000" dirty="0"/>
              <a:t>ОБОРОТ</a:t>
            </a:r>
            <a:r>
              <a:rPr sz="2000" spc="200" dirty="0"/>
              <a:t> </a:t>
            </a:r>
            <a:r>
              <a:rPr sz="2000" spc="110" dirty="0"/>
              <a:t>ОКН, </a:t>
            </a:r>
            <a:r>
              <a:rPr sz="2000" spc="80" dirty="0"/>
              <a:t>НАХОДЯЩИХСЯ</a:t>
            </a:r>
            <a:r>
              <a:rPr sz="2000" spc="140" dirty="0"/>
              <a:t> </a:t>
            </a:r>
            <a:r>
              <a:rPr sz="2000" dirty="0"/>
              <a:t>В</a:t>
            </a:r>
            <a:r>
              <a:rPr sz="2000" spc="145" dirty="0"/>
              <a:t> </a:t>
            </a:r>
            <a:r>
              <a:rPr sz="2000" spc="75" dirty="0"/>
              <a:t>НЕУДОВЛЕТВОРИТЕЛЬНОМ</a:t>
            </a:r>
            <a:r>
              <a:rPr sz="2000" spc="145" dirty="0"/>
              <a:t> </a:t>
            </a:r>
            <a:r>
              <a:rPr sz="2000" spc="45" dirty="0"/>
              <a:t>СОСТОЯНИИ</a:t>
            </a:r>
            <a:endParaRPr sz="200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" y="1417270"/>
            <a:ext cx="2235185" cy="2951431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7"/>
          </p:nvPr>
        </p:nvSpPr>
        <p:spPr>
          <a:xfrm>
            <a:off x="6901788" y="77948"/>
            <a:ext cx="2103120" cy="184666"/>
          </a:xfrm>
        </p:spPr>
        <p:txBody>
          <a:bodyPr/>
          <a:lstStyle/>
          <a:p>
            <a:fld id="{B6F15528-21DE-4FAA-801E-634DDDAF4B2B}" type="slidenum">
              <a:rPr lang="ru-RU" sz="1200" smtClean="0">
                <a:solidFill>
                  <a:schemeClr val="bg1"/>
                </a:solidFill>
              </a:rPr>
              <a:t>7</a:t>
            </a:fld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22141" cy="51120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91700" y="1296495"/>
            <a:ext cx="7960598" cy="1289396"/>
          </a:xfrm>
          <a:prstGeom prst="rect">
            <a:avLst/>
          </a:prstGeom>
        </p:spPr>
        <p:txBody>
          <a:bodyPr vert="horz" wrap="square" lIns="0" tIns="364113" rIns="0" bIns="0" rtlCol="0">
            <a:spAutoFit/>
          </a:bodyPr>
          <a:lstStyle/>
          <a:p>
            <a:pPr marL="2381250" marR="5080" algn="ctr">
              <a:lnSpc>
                <a:spcPct val="101899"/>
              </a:lnSpc>
              <a:spcBef>
                <a:spcPts val="90"/>
              </a:spcBef>
            </a:pPr>
            <a:r>
              <a:rPr dirty="0"/>
              <a:t>«</a:t>
            </a:r>
            <a:r>
              <a:rPr lang="ru-RU" sz="2000" dirty="0">
                <a:cs typeface="Arial" panose="020B0604020202020204" pitchFamily="34" charset="0"/>
              </a:rPr>
              <a:t>О ЗЕМЕЛЬНО-ИМУЩЕСТВЕННЫХ ОТНОШЕНИЯХ НА ТЕРРИТОРИИ ХАБАРОВСКОГО КРАЯ</a:t>
            </a:r>
            <a:r>
              <a:rPr spc="40" dirty="0"/>
              <a:t>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09410" y="2991441"/>
            <a:ext cx="3706495" cy="73406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2200" dirty="0">
                <a:latin typeface="Arial"/>
                <a:cs typeface="Arial"/>
              </a:rPr>
              <a:t>Матвеев</a:t>
            </a:r>
            <a:r>
              <a:rPr sz="2200" spc="1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Никита</a:t>
            </a:r>
            <a:r>
              <a:rPr sz="2200" spc="1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Сергеевич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r>
              <a:rPr sz="1300" dirty="0" err="1">
                <a:latin typeface="Arial"/>
                <a:cs typeface="Arial"/>
              </a:rPr>
              <a:t>Министр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dirty="0" err="1">
                <a:latin typeface="Arial"/>
                <a:cs typeface="Arial"/>
              </a:rPr>
              <a:t>имущества</a:t>
            </a:r>
            <a:r>
              <a:rPr lang="ru-RU" sz="1300" dirty="0">
                <a:latin typeface="Arial"/>
                <a:cs typeface="Arial"/>
              </a:rPr>
              <a:t> Хабаровского </a:t>
            </a:r>
            <a:r>
              <a:rPr sz="1300" dirty="0" err="1">
                <a:latin typeface="Arial"/>
                <a:cs typeface="Arial"/>
              </a:rPr>
              <a:t>края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3220"/>
            <a:ext cx="3496945" cy="5034915"/>
            <a:chOff x="0" y="13220"/>
            <a:chExt cx="3496945" cy="50349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78368"/>
              <a:ext cx="2756814" cy="154458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154" y="368300"/>
              <a:ext cx="952500" cy="1158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034" y="13220"/>
              <a:ext cx="3055472" cy="5034754"/>
            </a:xfrm>
            <a:prstGeom prst="rect">
              <a:avLst/>
            </a:prstGeom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>
          <a:xfrm>
            <a:off x="6583680" y="4759833"/>
            <a:ext cx="2103120" cy="215444"/>
          </a:xfrm>
        </p:spPr>
        <p:txBody>
          <a:bodyPr/>
          <a:lstStyle/>
          <a:p>
            <a:fld id="{B6F15528-21DE-4FAA-801E-634DDDAF4B2B}" type="slidenum">
              <a:rPr lang="ru-RU" sz="1400" smtClean="0"/>
              <a:t>8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4366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750</Words>
  <Application>Microsoft Office PowerPoint</Application>
  <PresentationFormat>Произвольный</PresentationFormat>
  <Paragraphs>90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Упрощение процедур предоставления земельных участков </vt:lpstr>
      <vt:lpstr>Предоставление земельных участков на территории Хабаровского края в аренду без торгов юридическим лицам</vt:lpstr>
      <vt:lpstr>Презентация PowerPoint</vt:lpstr>
      <vt:lpstr>Передвижные цирки, зоопарки и луна-парки, сезонные аттракционы, пункты  проката велосипедов, роликов, самокатов, зарядные станции (терминалы)  для электротранспорта, осуществляется на основании договора,  заключаемого по результатам торгов, проводимых в форме аукциона</vt:lpstr>
      <vt:lpstr>Размещение нестационарных торговых объектов в границах земельных участков, находящихся в краевой государственной собственности</vt:lpstr>
      <vt:lpstr>ВОВЛЕЧЕНИЕ В ХОЗЯЙСТВЕННЫЙ ОБОРОТ ОКН, НАХОДЯЩИХСЯ В НЕУДОВЛЕТВОРИТЕЛЬНОМ СОСТОЯНИИ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ноябрь 2022_правки_20.11.22</dc:title>
  <dc:creator>gav</dc:creator>
  <cp:lastModifiedBy>Никита Матвеев</cp:lastModifiedBy>
  <cp:revision>42</cp:revision>
  <cp:lastPrinted>2023-05-16T00:09:16Z</cp:lastPrinted>
  <dcterms:created xsi:type="dcterms:W3CDTF">2022-11-21T01:38:12Z</dcterms:created>
  <dcterms:modified xsi:type="dcterms:W3CDTF">2023-05-16T23:56:24Z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2022-11-20T00:00:00Z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2022-11-21T00:00:00Z</vt:filetime>
  </property>
</Properties>
</file>