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321" r:id="rId2"/>
    <p:sldId id="323" r:id="rId3"/>
    <p:sldId id="324" r:id="rId4"/>
    <p:sldId id="325" r:id="rId5"/>
    <p:sldId id="326" r:id="rId6"/>
    <p:sldId id="327" r:id="rId7"/>
    <p:sldId id="328" r:id="rId8"/>
    <p:sldId id="329" r:id="rId9"/>
    <p:sldId id="331" r:id="rId10"/>
    <p:sldId id="332" r:id="rId11"/>
    <p:sldId id="333" r:id="rId12"/>
    <p:sldId id="334" r:id="rId13"/>
    <p:sldId id="319" r:id="rId1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75B6"/>
    <a:srgbClr val="009999"/>
    <a:srgbClr val="C665E1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7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3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2FD20-E8E6-4063-9CC3-B95B9730F7AC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01861-74E3-4CA5-BDBC-C4CE70C3BF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624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06536-1920-48A8-96B2-FCD26AB6E516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17E49E-3E59-4629-A412-D9232C763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5156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81D0-256D-4365-8EA2-8817A4933EB3}" type="datetime1">
              <a:rPr lang="ru-RU" smtClean="0"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FABB-7D3E-4946-9E77-981387DB0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868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9E03-F1A8-4AAF-8E8F-9DE5469BB42C}" type="datetime1">
              <a:rPr lang="ru-RU" smtClean="0"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FABB-7D3E-4946-9E77-981387DB0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193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B32E-B315-4608-A702-7552877ABFC4}" type="datetime1">
              <a:rPr lang="ru-RU" smtClean="0"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FABB-7D3E-4946-9E77-981387DB0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133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D5C75-22D6-40F5-87F7-4EECE6127B86}" type="datetime1">
              <a:rPr lang="ru-RU" smtClean="0"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FABB-7D3E-4946-9E77-981387DB0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940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9E008-DB7E-4FAB-BECB-7DFFA73D8E89}" type="datetime1">
              <a:rPr lang="ru-RU" smtClean="0"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FABB-7D3E-4946-9E77-981387DB0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62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2F6D8-3D74-4573-B6A0-C7C2843C84B6}" type="datetime1">
              <a:rPr lang="ru-RU" smtClean="0"/>
              <a:t>16.05.2023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FABB-7D3E-4946-9E77-981387DB0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001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544BE-9FD2-44D0-9748-DF5C9583E258}" type="datetime1">
              <a:rPr lang="ru-RU" smtClean="0"/>
              <a:t>16.05.2023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FABB-7D3E-4946-9E77-981387DB0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179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534D6-FCD6-405C-A220-0A1B8C859D87}" type="datetime1">
              <a:rPr lang="ru-RU" smtClean="0"/>
              <a:t>16.05.2023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FABB-7D3E-4946-9E77-981387DB0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09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3584-D746-4F97-B9FF-DBADA6B6B84E}" type="datetime1">
              <a:rPr lang="ru-RU" smtClean="0"/>
              <a:t>16.05.2023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FABB-7D3E-4946-9E77-981387DB0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020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1E94-3789-4EAF-A324-39230D61D81D}" type="datetime1">
              <a:rPr lang="ru-RU" smtClean="0"/>
              <a:t>16.05.2023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FABB-7D3E-4946-9E77-981387DB0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896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E80B-E6BD-4D79-A46B-4F57AC281D21}" type="datetime1">
              <a:rPr lang="ru-RU" smtClean="0"/>
              <a:t>16.05.2023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FABB-7D3E-4946-9E77-981387DB0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966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9D744-FD69-43B8-BA9E-C084624A2B6C}" type="datetime1">
              <a:rPr lang="ru-RU" smtClean="0"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6FABB-7D3E-4946-9E77-981387DB0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649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14.png"/><Relationship Id="rId5" Type="http://schemas.openxmlformats.org/officeDocument/2006/relationships/image" Target="../media/image10.jpg"/><Relationship Id="rId10" Type="http://schemas.openxmlformats.org/officeDocument/2006/relationships/image" Target="../media/image13.png"/><Relationship Id="rId4" Type="http://schemas.openxmlformats.org/officeDocument/2006/relationships/image" Target="../media/image9.jp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flipV="1">
            <a:off x="-1" y="1239093"/>
            <a:ext cx="12192000" cy="29304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9356" y="1282637"/>
            <a:ext cx="10893287" cy="2607192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Мониторинг и учет земель сельскохозяйственного назначения, в том числе с применением региональных информационных систем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524000" y="4343695"/>
            <a:ext cx="9144000" cy="4273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Мельникова Наталья Михайловна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523999" y="5953772"/>
            <a:ext cx="9144000" cy="427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2023 год</a:t>
            </a:r>
            <a:endParaRPr lang="ru-RU" sz="22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15389" y="6381083"/>
            <a:ext cx="10464800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одзаголовок 2"/>
          <p:cNvSpPr txBox="1">
            <a:spLocks/>
          </p:cNvSpPr>
          <p:nvPr/>
        </p:nvSpPr>
        <p:spPr>
          <a:xfrm>
            <a:off x="79828" y="4837103"/>
            <a:ext cx="12032342" cy="11561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Заместитель управления развития сельских территорий и инвестиций - начальник отдела земельных отношений, инвестиционной политики и малых форм хозяйствования в АПК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министерства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сельского хозяйства Новосибирской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области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-1" y="4169527"/>
            <a:ext cx="12192001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-1" y="1239093"/>
            <a:ext cx="121920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93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291664" y="6276745"/>
            <a:ext cx="555358" cy="365125"/>
          </a:xfrm>
        </p:spPr>
        <p:txBody>
          <a:bodyPr>
            <a:noAutofit/>
          </a:bodyPr>
          <a:lstStyle/>
          <a:p>
            <a:fld id="{69E57DC2-970A-4B3E-BB1C-7A09969E49DF}" type="slidenum">
              <a:rPr 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9157" y="89123"/>
            <a:ext cx="11962013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в рамках осуществления учета и мониторинга сельскохозяйственных земель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149155" y="1065723"/>
            <a:ext cx="1177129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ГИС НСО «Учет и мониторинг сельскохозяйственных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</a:t>
            </a:r>
          </a:p>
          <a:p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Новосибирской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>
              <a:lnSpc>
                <a:spcPct val="200000"/>
              </a:lnSpc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модуля землепользователя;</a:t>
            </a:r>
          </a:p>
          <a:p>
            <a:pPr>
              <a:lnSpc>
                <a:spcPct val="200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упрощение процесса внесения данных 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ГИС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предоставление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доступа 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ГИС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-приложение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землепользователям и возможность 	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самостоятельного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внесения ими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73496" y="1884182"/>
            <a:ext cx="1873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244515" y="4280590"/>
            <a:ext cx="1177129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  Интеграция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ГИС НСО «Учет и мониторинг сельскохозяйственных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</a:t>
            </a:r>
          </a:p>
          <a:p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Новосибирской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с ГИС НСО «Господдержка АПК»:</a:t>
            </a:r>
          </a:p>
          <a:p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при расчете суммы господдержки данных о посевной и уборочной площади, 	   культурах, использовании минеральных удобрений, СЗР, элитных семян и т.д. – 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из ГИС НСО «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УиМСХЗ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НСО»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73496" y="3331617"/>
            <a:ext cx="1873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73496" y="5630414"/>
            <a:ext cx="1873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2017189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291664" y="6276745"/>
            <a:ext cx="555358" cy="365125"/>
          </a:xfrm>
        </p:spPr>
        <p:txBody>
          <a:bodyPr>
            <a:noAutofit/>
          </a:bodyPr>
          <a:lstStyle/>
          <a:p>
            <a:fld id="{69E57DC2-970A-4B3E-BB1C-7A09969E49DF}" type="slidenum">
              <a:rPr 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9157" y="89123"/>
            <a:ext cx="11962013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в рамках осуществления учета и мониторинга сельскохозяйственных земель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149157" y="672181"/>
            <a:ext cx="117712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  Применение данных дистанционного зондирования земли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6197" y="2421083"/>
            <a:ext cx="7181018" cy="4345477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57" y="1585298"/>
            <a:ext cx="6733524" cy="4138169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12" name="Sous-titre 2"/>
          <p:cNvSpPr txBox="1">
            <a:spLocks/>
          </p:cNvSpPr>
          <p:nvPr/>
        </p:nvSpPr>
        <p:spPr bwMode="auto">
          <a:xfrm>
            <a:off x="976521" y="1224461"/>
            <a:ext cx="4302688" cy="353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Выявленные участки неучтенной пашни</a:t>
            </a:r>
          </a:p>
        </p:txBody>
      </p:sp>
      <p:sp>
        <p:nvSpPr>
          <p:cNvPr id="16" name="Sous-titre 2"/>
          <p:cNvSpPr txBox="1">
            <a:spLocks/>
          </p:cNvSpPr>
          <p:nvPr/>
        </p:nvSpPr>
        <p:spPr bwMode="auto">
          <a:xfrm>
            <a:off x="6928069" y="2033648"/>
            <a:ext cx="4641274" cy="353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Используемая пашня по данным ДЗЗ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444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33"/>
            <a:ext cx="12191999" cy="644237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291664" y="6276745"/>
            <a:ext cx="555358" cy="365125"/>
          </a:xfrm>
        </p:spPr>
        <p:txBody>
          <a:bodyPr>
            <a:noAutofit/>
          </a:bodyPr>
          <a:lstStyle/>
          <a:p>
            <a:fld id="{69E57DC2-970A-4B3E-BB1C-7A09969E49DF}" type="slidenum">
              <a:rPr 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ous-titre 2"/>
          <p:cNvSpPr txBox="1">
            <a:spLocks/>
          </p:cNvSpPr>
          <p:nvPr/>
        </p:nvSpPr>
        <p:spPr bwMode="auto">
          <a:xfrm>
            <a:off x="0" y="6197600"/>
            <a:ext cx="12192000" cy="660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Единая федеральная карта-схема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земель сельскохозяйственного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назначения,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включая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сельскохозяйственные угодья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" y="0"/>
            <a:ext cx="12191998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данных дистанционного зондирования земли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53730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flipV="1">
            <a:off x="0" y="1216538"/>
            <a:ext cx="12192000" cy="29304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9356" y="2243855"/>
            <a:ext cx="10893287" cy="805806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СПАСИБО ЗА ВНИМАНИЕ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6341595"/>
            <a:ext cx="10464800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0" y="4146972"/>
            <a:ext cx="104648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49382" y="1216538"/>
            <a:ext cx="11942618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29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515389" y="1119624"/>
            <a:ext cx="10625051" cy="52229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 </a:t>
            </a:r>
            <a:r>
              <a:rPr lang="ru-RU" sz="2200" dirty="0" smtClean="0">
                <a:solidFill>
                  <a:schemeClr val="tx1"/>
                </a:solidFill>
              </a:rPr>
              <a:t> 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кодекс Российской Федерации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  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16.07.1998 № 101-ФЗ </a:t>
            </a:r>
          </a:p>
          <a:p>
            <a:r>
              <a:rPr lang="ru-RU" sz="2200" dirty="0"/>
              <a:t>	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государственном 	регулировании обеспечения 	плодородия 	земель 	сельскохозяйственного назначения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  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Минсельхоза России от 24.12.2015 № 664 </a:t>
            </a:r>
          </a:p>
          <a:p>
            <a:r>
              <a:rPr lang="ru-RU" sz="2200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Порядка осуществления государственного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мониторинга земель сельскохозяйственного назначения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  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Минсельхоза России от 04.05.2010 № 150 </a:t>
            </a:r>
          </a:p>
          <a:p>
            <a:r>
              <a:rPr lang="ru-RU" sz="2200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Порядка государственного учета показателей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состояния плодородия земель сельскохозяйственного назначения»</a:t>
            </a:r>
          </a:p>
          <a:p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291664" y="6276745"/>
            <a:ext cx="555358" cy="365125"/>
          </a:xfrm>
        </p:spPr>
        <p:txBody>
          <a:bodyPr>
            <a:noAutofit/>
          </a:bodyPr>
          <a:lstStyle/>
          <a:p>
            <a:fld id="{69E57DC2-970A-4B3E-BB1C-7A09969E49DF}" type="slidenum">
              <a:rPr 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Правовые основы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мониторинга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сельскохозяйственного назначения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48995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291664" y="6276745"/>
            <a:ext cx="555358" cy="365125"/>
          </a:xfrm>
        </p:spPr>
        <p:txBody>
          <a:bodyPr>
            <a:noAutofit/>
          </a:bodyPr>
          <a:lstStyle/>
          <a:p>
            <a:fld id="{69E57DC2-970A-4B3E-BB1C-7A09969E49DF}" type="slidenum">
              <a:rPr 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78" y="1962492"/>
            <a:ext cx="3448613" cy="20108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20" y="4532733"/>
            <a:ext cx="2476500" cy="18478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837" y="4607437"/>
            <a:ext cx="1851870" cy="18518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409" y="3146653"/>
            <a:ext cx="3381375" cy="11525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049" y="1843999"/>
            <a:ext cx="2015447" cy="20154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409" y="1962492"/>
            <a:ext cx="1276021" cy="10892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918177" y="2688758"/>
            <a:ext cx="3494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ФГБУ «ЦАС «Новосибирский»</a:t>
            </a:r>
            <a:endParaRPr lang="ru-RU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40690" y="148390"/>
            <a:ext cx="11962013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государственного мониторинга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сельскохозяйственного назначения</a:t>
            </a:r>
            <a:endParaRPr lang="ru-RU" sz="240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640" y="4536411"/>
            <a:ext cx="3084911" cy="184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6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291664" y="6276745"/>
            <a:ext cx="555358" cy="365125"/>
          </a:xfrm>
        </p:spPr>
        <p:txBody>
          <a:bodyPr>
            <a:noAutofit/>
          </a:bodyPr>
          <a:lstStyle/>
          <a:p>
            <a:fld id="{69E57DC2-970A-4B3E-BB1C-7A09969E49DF}" type="slidenum">
              <a:rPr 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0688" y="106057"/>
            <a:ext cx="11962013" cy="738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9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мониторинга земель сельскохозяйственного назначения</a:t>
            </a:r>
          </a:p>
          <a:p>
            <a:pPr algn="ctr"/>
            <a:endParaRPr lang="ru-RU" sz="9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6213" y="1578946"/>
            <a:ext cx="6052988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√	</a:t>
            </a:r>
            <a:r>
              <a:rPr lang="ru-RU" sz="2000" dirty="0" smtClean="0">
                <a:latin typeface="Times New Roman" panose="02020603050405020304" pitchFamily="18" charset="0"/>
              </a:rPr>
              <a:t>общая </a:t>
            </a:r>
            <a:r>
              <a:rPr lang="ru-RU" sz="2000" dirty="0">
                <a:latin typeface="Times New Roman" panose="02020603050405020304" pitchFamily="18" charset="0"/>
              </a:rPr>
              <a:t>площадь </a:t>
            </a:r>
            <a:r>
              <a:rPr lang="ru-RU" sz="2000" dirty="0" smtClean="0">
                <a:latin typeface="Times New Roman" panose="02020603050405020304" pitchFamily="18" charset="0"/>
              </a:rPr>
              <a:t>земель сельскохозяйственного 	назначения и сельскохозяйственных угодий</a:t>
            </a:r>
          </a:p>
          <a:p>
            <a:pPr algn="just"/>
            <a:endParaRPr lang="ru-RU" sz="1000" dirty="0">
              <a:latin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√	</a:t>
            </a:r>
            <a:r>
              <a:rPr lang="ru-RU" sz="2000" dirty="0">
                <a:latin typeface="Times New Roman" panose="02020603050405020304" pitchFamily="18" charset="0"/>
              </a:rPr>
              <a:t>показатели состояния плодородия почв:</a:t>
            </a:r>
          </a:p>
          <a:p>
            <a:pPr marL="742950" lvl="1" indent="-285750" algn="just">
              <a:lnSpc>
                <a:spcPct val="150000"/>
              </a:lnSpc>
              <a:buFontTx/>
              <a:buChar char="-"/>
            </a:pPr>
            <a:r>
              <a:rPr lang="ru-RU" dirty="0">
                <a:latin typeface="Times New Roman" panose="02020603050405020304" pitchFamily="18" charset="0"/>
              </a:rPr>
              <a:t>тип почвы, площадь гумусового </a:t>
            </a:r>
            <a:r>
              <a:rPr lang="ru-RU" dirty="0" smtClean="0">
                <a:latin typeface="Times New Roman" panose="02020603050405020304" pitchFamily="18" charset="0"/>
              </a:rPr>
              <a:t>горизонта</a:t>
            </a:r>
            <a:endParaRPr lang="ru-RU" dirty="0">
              <a:latin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Tx/>
              <a:buChar char="-"/>
            </a:pPr>
            <a:r>
              <a:rPr lang="ru-RU" dirty="0">
                <a:latin typeface="Times New Roman" panose="02020603050405020304" pitchFamily="18" charset="0"/>
              </a:rPr>
              <a:t>физические и химические </a:t>
            </a:r>
            <a:r>
              <a:rPr lang="ru-RU" dirty="0" smtClean="0">
                <a:latin typeface="Times New Roman" panose="02020603050405020304" pitchFamily="18" charset="0"/>
              </a:rPr>
              <a:t>показатели</a:t>
            </a:r>
            <a:endParaRPr lang="ru-RU" dirty="0">
              <a:latin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Tx/>
              <a:buChar char="-"/>
            </a:pPr>
            <a:r>
              <a:rPr lang="ru-RU" dirty="0">
                <a:latin typeface="Times New Roman" panose="02020603050405020304" pitchFamily="18" charset="0"/>
              </a:rPr>
              <a:t>показатели загрязнения почв и негативных </a:t>
            </a:r>
            <a:r>
              <a:rPr lang="ru-RU" dirty="0" smtClean="0">
                <a:latin typeface="Times New Roman" panose="02020603050405020304" pitchFamily="18" charset="0"/>
              </a:rPr>
              <a:t>процессов</a:t>
            </a:r>
            <a:endParaRPr lang="ru-RU" dirty="0">
              <a:latin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Tx/>
              <a:buChar char="-"/>
            </a:pPr>
            <a:r>
              <a:rPr lang="ru-RU" dirty="0">
                <a:latin typeface="Times New Roman" panose="02020603050405020304" pitchFamily="18" charset="0"/>
              </a:rPr>
              <a:t>закустаренность, залесенность, зарастание сорными </a:t>
            </a:r>
            <a:r>
              <a:rPr lang="ru-RU" dirty="0" smtClean="0">
                <a:latin typeface="Times New Roman" panose="02020603050405020304" pitchFamily="18" charset="0"/>
              </a:rPr>
              <a:t>растениями</a:t>
            </a:r>
            <a:endParaRPr lang="ru-RU" dirty="0">
              <a:latin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Tx/>
              <a:buChar char="-"/>
            </a:pPr>
            <a:r>
              <a:rPr lang="ru-RU" dirty="0">
                <a:latin typeface="Times New Roman" panose="02020603050405020304" pitchFamily="18" charset="0"/>
              </a:rPr>
              <a:t>биологическая </a:t>
            </a:r>
            <a:r>
              <a:rPr lang="ru-RU" dirty="0" smtClean="0">
                <a:latin typeface="Times New Roman" panose="02020603050405020304" pitchFamily="18" charset="0"/>
              </a:rPr>
              <a:t>активность</a:t>
            </a:r>
            <a:endParaRPr lang="ru-RU" dirty="0">
              <a:latin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Tx/>
              <a:buChar char="-"/>
            </a:pPr>
            <a:r>
              <a:rPr lang="ru-RU" dirty="0">
                <a:latin typeface="Times New Roman" panose="02020603050405020304" pitchFamily="18" charset="0"/>
              </a:rPr>
              <a:t>геоботаническое </a:t>
            </a:r>
            <a:r>
              <a:rPr lang="ru-RU" dirty="0" smtClean="0">
                <a:latin typeface="Times New Roman" panose="02020603050405020304" pitchFamily="18" charset="0"/>
              </a:rPr>
              <a:t>состояние</a:t>
            </a:r>
            <a:endParaRPr lang="ru-RU" dirty="0">
              <a:latin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Tx/>
              <a:buChar char="-"/>
            </a:pPr>
            <a:r>
              <a:rPr lang="ru-RU" dirty="0">
                <a:latin typeface="Times New Roman" panose="02020603050405020304" pitchFamily="18" charset="0"/>
              </a:rPr>
              <a:t>фитосанитарное </a:t>
            </a:r>
            <a:r>
              <a:rPr lang="ru-RU" dirty="0" smtClean="0">
                <a:latin typeface="Times New Roman" panose="02020603050405020304" pitchFamily="18" charset="0"/>
              </a:rPr>
              <a:t>состояние</a:t>
            </a:r>
            <a:endParaRPr lang="ru-RU" dirty="0">
              <a:latin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7374" y="981001"/>
            <a:ext cx="4910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состояния земель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44902" y="1033147"/>
            <a:ext cx="5122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использования земель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980369" y="1886687"/>
            <a:ext cx="51223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r>
              <a:rPr lang="ru-RU" sz="2000" dirty="0">
                <a:latin typeface="Times New Roman" panose="02020603050405020304" pitchFamily="18" charset="0"/>
              </a:rPr>
              <a:t>	площадь распределения земель по </a:t>
            </a:r>
            <a:r>
              <a:rPr lang="ru-RU" sz="2000" dirty="0" smtClean="0">
                <a:latin typeface="Times New Roman" panose="02020603050405020304" pitchFamily="18" charset="0"/>
              </a:rPr>
              <a:t>	формам собственности</a:t>
            </a:r>
          </a:p>
          <a:p>
            <a:pPr algn="just"/>
            <a:endParaRPr lang="ru-RU" sz="2000" dirty="0">
              <a:latin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r>
              <a:rPr lang="ru-RU" dirty="0" smtClean="0">
                <a:latin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</a:rPr>
              <a:t>площадь земель, используемых не по 	целевому назначению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r>
              <a:rPr lang="ru-RU" sz="2000" dirty="0">
                <a:latin typeface="Times New Roman" panose="02020603050405020304" pitchFamily="18" charset="0"/>
              </a:rPr>
              <a:t>	площадь земель, используемых </a:t>
            </a:r>
            <a:r>
              <a:rPr lang="ru-RU" sz="2000" dirty="0" smtClean="0">
                <a:latin typeface="Times New Roman" panose="02020603050405020304" pitchFamily="18" charset="0"/>
              </a:rPr>
              <a:t>с 	нарушением законодательства</a:t>
            </a:r>
            <a:endParaRPr lang="ru-RU" sz="2000" dirty="0">
              <a:latin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r>
              <a:rPr lang="ru-RU" dirty="0">
                <a:latin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</a:rPr>
              <a:t>площадь неиспользуемых земель</a:t>
            </a:r>
            <a:endParaRPr lang="ru-RU" sz="2000" dirty="0">
              <a:latin typeface="Times New Roman" panose="02020603050405020304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6620933" y="1193800"/>
            <a:ext cx="25400" cy="501226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925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60" y="1136963"/>
            <a:ext cx="1699524" cy="84976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651" y="2106044"/>
            <a:ext cx="1313105" cy="96768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291664" y="6276745"/>
            <a:ext cx="555358" cy="365125"/>
          </a:xfrm>
        </p:spPr>
        <p:txBody>
          <a:bodyPr>
            <a:noAutofit/>
          </a:bodyPr>
          <a:lstStyle/>
          <a:p>
            <a:fld id="{69E57DC2-970A-4B3E-BB1C-7A09969E49DF}" type="slidenum">
              <a:rPr 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8903" y="148072"/>
            <a:ext cx="11962013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мониторинга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сельскохозяйственного назначения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21" y="3408145"/>
            <a:ext cx="3951812" cy="27534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37" y="3180919"/>
            <a:ext cx="3733622" cy="29806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457721" y="1372776"/>
            <a:ext cx="3951812" cy="156966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Государственный 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реестр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земель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сельскохозяйственного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назначения</a:t>
            </a:r>
          </a:p>
        </p:txBody>
      </p:sp>
      <p:sp>
        <p:nvSpPr>
          <p:cNvPr id="17" name="Стрелка влево 16"/>
          <p:cNvSpPr/>
          <p:nvPr/>
        </p:nvSpPr>
        <p:spPr>
          <a:xfrm>
            <a:off x="3971618" y="4728980"/>
            <a:ext cx="429294" cy="484632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8939795" y="3907064"/>
            <a:ext cx="3103435" cy="224676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ГИС </a:t>
            </a:r>
            <a:r>
              <a:rPr lang="ru-RU" sz="2000" b="1" dirty="0">
                <a:solidFill>
                  <a:schemeClr val="bg1"/>
                </a:solidFill>
              </a:rPr>
              <a:t>НСО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«Учет и мониторинг сельскохозяйственных земель Новосибирской области</a:t>
            </a:r>
            <a:r>
              <a:rPr lang="ru-RU" sz="2000" b="1" dirty="0" smtClean="0">
                <a:solidFill>
                  <a:schemeClr val="bg1"/>
                </a:solidFill>
              </a:rPr>
              <a:t>»</a:t>
            </a:r>
          </a:p>
          <a:p>
            <a:pPr algn="ctr"/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9" name="Стрелка влево 18"/>
          <p:cNvSpPr/>
          <p:nvPr/>
        </p:nvSpPr>
        <p:spPr>
          <a:xfrm>
            <a:off x="8466342" y="4728980"/>
            <a:ext cx="401657" cy="484632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726" y="1686195"/>
            <a:ext cx="2848604" cy="97093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185" y="2361992"/>
            <a:ext cx="959314" cy="81892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939795" y="3088137"/>
            <a:ext cx="3163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ФГБУ «ЦАС «Новосибирский»</a:t>
            </a:r>
            <a:endParaRPr lang="ru-RU" b="1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86" y="1973682"/>
            <a:ext cx="1753137" cy="94495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083" y="1059344"/>
            <a:ext cx="1031519" cy="1031519"/>
          </a:xfrm>
          <a:prstGeom prst="rect">
            <a:avLst/>
          </a:prstGeom>
        </p:spPr>
      </p:pic>
      <p:sp>
        <p:nvSpPr>
          <p:cNvPr id="27" name="Стрелка влево 26"/>
          <p:cNvSpPr/>
          <p:nvPr/>
        </p:nvSpPr>
        <p:spPr>
          <a:xfrm rot="16200000">
            <a:off x="10185138" y="3368720"/>
            <a:ext cx="405781" cy="484632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лево 27"/>
          <p:cNvSpPr/>
          <p:nvPr/>
        </p:nvSpPr>
        <p:spPr>
          <a:xfrm rot="10800000">
            <a:off x="3920906" y="1837678"/>
            <a:ext cx="429294" cy="484632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лево 28"/>
          <p:cNvSpPr/>
          <p:nvPr/>
        </p:nvSpPr>
        <p:spPr>
          <a:xfrm>
            <a:off x="8516460" y="1837678"/>
            <a:ext cx="406118" cy="484632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лево 30"/>
          <p:cNvSpPr/>
          <p:nvPr/>
        </p:nvSpPr>
        <p:spPr>
          <a:xfrm rot="16200000">
            <a:off x="6230737" y="3012262"/>
            <a:ext cx="405781" cy="484632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725" y="3958806"/>
            <a:ext cx="571629" cy="57162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8475312" y="1335527"/>
            <a:ext cx="2693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ФГБУ «</a:t>
            </a:r>
            <a:r>
              <a:rPr lang="ru-RU" b="1" dirty="0" err="1" smtClean="0"/>
              <a:t>Россельхозцентр</a:t>
            </a:r>
            <a:r>
              <a:rPr lang="ru-RU" b="1" dirty="0" smtClean="0"/>
              <a:t>»</a:t>
            </a:r>
            <a:endParaRPr lang="ru-RU" b="1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908" y="1096220"/>
            <a:ext cx="1267709" cy="939103"/>
          </a:xfrm>
          <a:prstGeom prst="rect">
            <a:avLst/>
          </a:prstGeom>
        </p:spPr>
      </p:pic>
      <p:sp>
        <p:nvSpPr>
          <p:cNvPr id="37" name="Стрелка влево 36"/>
          <p:cNvSpPr/>
          <p:nvPr/>
        </p:nvSpPr>
        <p:spPr>
          <a:xfrm rot="16200000">
            <a:off x="1082643" y="2709571"/>
            <a:ext cx="350873" cy="484632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451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291664" y="6276745"/>
            <a:ext cx="555358" cy="365125"/>
          </a:xfrm>
        </p:spPr>
        <p:txBody>
          <a:bodyPr>
            <a:noAutofit/>
          </a:bodyPr>
          <a:lstStyle/>
          <a:p>
            <a:fld id="{69E57DC2-970A-4B3E-BB1C-7A09969E49DF}" type="slidenum">
              <a:rPr 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0690" y="148390"/>
            <a:ext cx="11962013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ГИС НСО «Учет и мониторинг сельскохозяйственных земель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Новосибирской области»</a:t>
            </a:r>
            <a:endParaRPr lang="ru-RU" sz="2400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484710" y="1256245"/>
            <a:ext cx="2905508" cy="1712633"/>
            <a:chOff x="2629544" y="5733256"/>
            <a:chExt cx="2662536" cy="991104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2629544" y="5733256"/>
              <a:ext cx="2662536" cy="99110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20" name="TextBox 73"/>
            <p:cNvSpPr txBox="1"/>
            <p:nvPr/>
          </p:nvSpPr>
          <p:spPr>
            <a:xfrm>
              <a:off x="2698548" y="5780896"/>
              <a:ext cx="2457276" cy="438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ru-RU" sz="1400" b="1" dirty="0" smtClean="0">
                  <a:solidFill>
                    <a:schemeClr val="tx2"/>
                  </a:solidFill>
                </a:rPr>
                <a:t>Клиентское ПО </a:t>
              </a:r>
            </a:p>
            <a:p>
              <a:pPr algn="ctr"/>
              <a:r>
                <a:rPr lang="ru-RU" sz="1400" b="1" dirty="0" smtClean="0">
                  <a:solidFill>
                    <a:schemeClr val="tx2"/>
                  </a:solidFill>
                </a:rPr>
                <a:t>УМ СХЗ НСО</a:t>
              </a:r>
              <a:endParaRPr lang="ru-RU" sz="1400" b="1" dirty="0">
                <a:solidFill>
                  <a:schemeClr val="tx2"/>
                </a:solidFill>
              </a:endParaRPr>
            </a:p>
          </p:txBody>
        </p:sp>
        <p:pic>
          <p:nvPicPr>
            <p:cNvPr id="21" name="Picture 20" descr="G:\Resources\20130719-1727\АРМ копия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5323" y="6046658"/>
              <a:ext cx="729567" cy="588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0" descr="G:\Resources\20130719-1727\АРМ копия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1608" y="6046658"/>
              <a:ext cx="729567" cy="588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0" descr="G:\Resources\20130719-1727\АРМ копия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7893" y="6046658"/>
              <a:ext cx="729567" cy="588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0" descr="G:\Resources\20130719-1727\АРМ копия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178" y="6046658"/>
              <a:ext cx="729567" cy="588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0" descr="G:\Resources\20130719-1727\АРМ копия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0465" y="6046658"/>
              <a:ext cx="729567" cy="588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Группа 25"/>
          <p:cNvGrpSpPr/>
          <p:nvPr/>
        </p:nvGrpSpPr>
        <p:grpSpPr>
          <a:xfrm>
            <a:off x="536145" y="4228085"/>
            <a:ext cx="2905508" cy="1547756"/>
            <a:chOff x="8262282" y="3414061"/>
            <a:chExt cx="2712192" cy="1194708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8262282" y="3414061"/>
              <a:ext cx="2664179" cy="1194708"/>
              <a:chOff x="2629544" y="5723403"/>
              <a:chExt cx="2662536" cy="1000957"/>
            </a:xfrm>
          </p:grpSpPr>
          <p:sp>
            <p:nvSpPr>
              <p:cNvPr id="29" name="Скругленный прямоугольник 28"/>
              <p:cNvSpPr/>
              <p:nvPr/>
            </p:nvSpPr>
            <p:spPr>
              <a:xfrm>
                <a:off x="2629544" y="5733256"/>
                <a:ext cx="2662536" cy="991104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30" name="TextBox 73"/>
              <p:cNvSpPr txBox="1"/>
              <p:nvPr/>
            </p:nvSpPr>
            <p:spPr>
              <a:xfrm>
                <a:off x="2699792" y="5723403"/>
                <a:ext cx="2457276" cy="309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algn="ctr"/>
                <a:endParaRPr lang="ru-RU" b="1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8" name="Выноска-облако 27"/>
            <p:cNvSpPr/>
            <p:nvPr/>
          </p:nvSpPr>
          <p:spPr>
            <a:xfrm>
              <a:off x="8295370" y="3490438"/>
              <a:ext cx="2679104" cy="1118331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Web-</a:t>
              </a:r>
              <a:r>
                <a:rPr lang="ru-RU" dirty="0" smtClean="0"/>
                <a:t> приложение УМ СХЗ НСО</a:t>
              </a:r>
              <a:endParaRPr lang="ru-RU" dirty="0"/>
            </a:p>
          </p:txBody>
        </p:sp>
      </p:grpSp>
      <p:sp>
        <p:nvSpPr>
          <p:cNvPr id="35" name="Sous-titre 2"/>
          <p:cNvSpPr txBox="1">
            <a:spLocks/>
          </p:cNvSpPr>
          <p:nvPr/>
        </p:nvSpPr>
        <p:spPr bwMode="auto">
          <a:xfrm>
            <a:off x="217192" y="3064486"/>
            <a:ext cx="302433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b="1" dirty="0" smtClean="0">
                <a:solidFill>
                  <a:srgbClr val="144858"/>
                </a:solidFill>
                <a:latin typeface="Calibri" pitchFamily="34" charset="0"/>
              </a:rPr>
              <a:t>ГИСПД, </a:t>
            </a:r>
            <a:r>
              <a:rPr lang="en-US" b="1" dirty="0" err="1" smtClean="0">
                <a:solidFill>
                  <a:srgbClr val="144858"/>
                </a:solidFill>
                <a:latin typeface="Calibri" pitchFamily="34" charset="0"/>
              </a:rPr>
              <a:t>VipNet</a:t>
            </a:r>
            <a:endParaRPr lang="ru-RU" b="1" dirty="0">
              <a:solidFill>
                <a:srgbClr val="144858"/>
              </a:solidFill>
              <a:latin typeface="Calibri" pitchFamily="34" charset="0"/>
            </a:endParaRPr>
          </a:p>
        </p:txBody>
      </p:sp>
      <p:sp>
        <p:nvSpPr>
          <p:cNvPr id="36" name="Sous-titre 2"/>
          <p:cNvSpPr txBox="1">
            <a:spLocks/>
          </p:cNvSpPr>
          <p:nvPr/>
        </p:nvSpPr>
        <p:spPr bwMode="auto">
          <a:xfrm>
            <a:off x="536145" y="5871449"/>
            <a:ext cx="2709163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b="1" dirty="0" smtClean="0">
                <a:solidFill>
                  <a:srgbClr val="144858"/>
                </a:solidFill>
                <a:latin typeface="Calibri" pitchFamily="34" charset="0"/>
              </a:rPr>
              <a:t>Общедоступная сеть</a:t>
            </a:r>
            <a:endParaRPr lang="ru-RU" b="1" dirty="0">
              <a:solidFill>
                <a:srgbClr val="144858"/>
              </a:solidFill>
              <a:latin typeface="Calibri" pitchFamily="34" charset="0"/>
            </a:endParaRPr>
          </a:p>
        </p:txBody>
      </p:sp>
      <p:sp>
        <p:nvSpPr>
          <p:cNvPr id="37" name="Sous-titre 2"/>
          <p:cNvSpPr txBox="1">
            <a:spLocks/>
          </p:cNvSpPr>
          <p:nvPr/>
        </p:nvSpPr>
        <p:spPr bwMode="auto">
          <a:xfrm>
            <a:off x="8859967" y="3282817"/>
            <a:ext cx="2919806" cy="1047569"/>
          </a:xfrm>
          <a:prstGeom prst="rect">
            <a:avLst/>
          </a:prstGeom>
          <a:gradFill>
            <a:gsLst>
              <a:gs pos="5000">
                <a:srgbClr val="B7F0FF"/>
              </a:gs>
              <a:gs pos="14000">
                <a:schemeClr val="accent5">
                  <a:tint val="37000"/>
                  <a:satMod val="300000"/>
                </a:schemeClr>
              </a:gs>
              <a:gs pos="22000">
                <a:srgbClr val="D0F4FF"/>
              </a:gs>
              <a:gs pos="32000">
                <a:srgbClr val="DAF7FF"/>
              </a:gs>
              <a:gs pos="53000">
                <a:schemeClr val="accent5">
                  <a:tint val="15000"/>
                  <a:satMod val="350000"/>
                  <a:lumMod val="0"/>
                  <a:lumOff val="100000"/>
                </a:schemeClr>
              </a:gs>
            </a:gsLst>
            <a:lin ang="4200000" scaled="0"/>
          </a:gradFill>
          <a:ln/>
          <a:effectLst>
            <a:outerShdw blurRad="50800" dist="50800" dir="2700000" algn="ctr" rotWithShape="0">
              <a:srgbClr val="000000">
                <a:alpha val="43137"/>
              </a:srgbClr>
            </a:outerShdw>
            <a:softEdge rad="0"/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sz="2800" b="1" dirty="0" smtClean="0">
                <a:solidFill>
                  <a:srgbClr val="144858"/>
                </a:solidFill>
                <a:latin typeface="Calibri" pitchFamily="34" charset="0"/>
              </a:rPr>
              <a:t>Органы местного самоуправления</a:t>
            </a:r>
          </a:p>
          <a:p>
            <a:pPr algn="ctr"/>
            <a:endParaRPr lang="ru-RU" sz="2200" b="1" dirty="0">
              <a:solidFill>
                <a:srgbClr val="144858"/>
              </a:solidFill>
              <a:latin typeface="Calibri" pitchFamily="34" charset="0"/>
            </a:endParaRPr>
          </a:p>
        </p:txBody>
      </p:sp>
      <p:sp>
        <p:nvSpPr>
          <p:cNvPr id="38" name="Sous-titre 2"/>
          <p:cNvSpPr txBox="1">
            <a:spLocks/>
          </p:cNvSpPr>
          <p:nvPr/>
        </p:nvSpPr>
        <p:spPr bwMode="auto">
          <a:xfrm>
            <a:off x="8859967" y="1605640"/>
            <a:ext cx="2919806" cy="1047569"/>
          </a:xfrm>
          <a:prstGeom prst="rect">
            <a:avLst/>
          </a:prstGeom>
          <a:gradFill>
            <a:gsLst>
              <a:gs pos="5000">
                <a:srgbClr val="B7F0FF"/>
              </a:gs>
              <a:gs pos="14000">
                <a:schemeClr val="accent5">
                  <a:tint val="37000"/>
                  <a:satMod val="300000"/>
                </a:schemeClr>
              </a:gs>
              <a:gs pos="22000">
                <a:srgbClr val="D0F4FF"/>
              </a:gs>
              <a:gs pos="32000">
                <a:srgbClr val="DAF7FF"/>
              </a:gs>
              <a:gs pos="53000">
                <a:schemeClr val="accent5">
                  <a:tint val="15000"/>
                  <a:satMod val="350000"/>
                  <a:lumMod val="0"/>
                  <a:lumOff val="100000"/>
                </a:schemeClr>
              </a:gs>
            </a:gsLst>
            <a:lin ang="4200000" scaled="0"/>
          </a:gradFill>
          <a:ln/>
          <a:effectLst>
            <a:outerShdw blurRad="50800" dist="50800" dir="2700000" algn="ctr" rotWithShape="0">
              <a:srgbClr val="000000">
                <a:alpha val="43137"/>
              </a:srgbClr>
            </a:outerShdw>
            <a:softEdge rad="0"/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endParaRPr lang="ru-RU" sz="1400" b="1" dirty="0" smtClean="0">
              <a:solidFill>
                <a:srgbClr val="144858"/>
              </a:solidFill>
              <a:latin typeface="Calibri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144858"/>
                </a:solidFill>
                <a:latin typeface="Calibri" pitchFamily="34" charset="0"/>
              </a:rPr>
              <a:t>МСХ НСО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747" y="1153295"/>
            <a:ext cx="4765129" cy="26009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747" y="3953284"/>
            <a:ext cx="4765128" cy="24309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1" name="Sous-titre 2"/>
          <p:cNvSpPr txBox="1">
            <a:spLocks/>
          </p:cNvSpPr>
          <p:nvPr/>
        </p:nvSpPr>
        <p:spPr bwMode="auto">
          <a:xfrm>
            <a:off x="8859967" y="4959994"/>
            <a:ext cx="2919806" cy="104756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  <a:prstDash val="lgDash"/>
          </a:ln>
          <a:effectLst>
            <a:outerShdw blurRad="50800" dist="50800" dir="2700000" algn="ctr" rotWithShape="0">
              <a:srgbClr val="000000">
                <a:alpha val="43137"/>
              </a:srgbClr>
            </a:outerShdw>
            <a:softEdge rad="0"/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Землепользо-</a:t>
            </a:r>
          </a:p>
          <a:p>
            <a:pPr algn="ctr"/>
            <a:r>
              <a:rPr lang="ru-RU" sz="28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ватели</a:t>
            </a:r>
          </a:p>
          <a:p>
            <a:pPr algn="ctr"/>
            <a:endParaRPr lang="ru-RU" sz="2200" b="1" dirty="0">
              <a:solidFill>
                <a:srgbClr val="144858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473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291664" y="6276745"/>
            <a:ext cx="555358" cy="365125"/>
          </a:xfrm>
        </p:spPr>
        <p:txBody>
          <a:bodyPr>
            <a:noAutofit/>
          </a:bodyPr>
          <a:lstStyle/>
          <a:p>
            <a:fld id="{69E57DC2-970A-4B3E-BB1C-7A09969E49DF}" type="slidenum">
              <a:rPr 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0690" y="148390"/>
            <a:ext cx="11962013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ГИС НСО «Учет и мониторинг сельскохозяйственных земель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Новосибирской области»</a:t>
            </a:r>
            <a:endParaRPr lang="ru-RU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6917713" y="1597262"/>
            <a:ext cx="4877746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</a:rPr>
              <a:t>Более 130 тыс. полей</a:t>
            </a:r>
          </a:p>
          <a:p>
            <a:r>
              <a:rPr lang="ru-RU" sz="2000" dirty="0">
                <a:latin typeface="Times New Roman" panose="02020603050405020304" pitchFamily="18" charset="0"/>
              </a:rPr>
              <a:t>Более 60 показателей по каждому полю:</a:t>
            </a:r>
          </a:p>
          <a:p>
            <a:r>
              <a:rPr lang="ru-RU" sz="2000" dirty="0" smtClean="0">
                <a:latin typeface="Times New Roman" panose="02020603050405020304" pitchFamily="18" charset="0"/>
              </a:rPr>
              <a:t>- кадастровый номер земельного участка;</a:t>
            </a:r>
          </a:p>
          <a:p>
            <a:r>
              <a:rPr lang="ru-RU" sz="2000" dirty="0" smtClean="0">
                <a:latin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</a:rPr>
              <a:t>площадь поля</a:t>
            </a:r>
          </a:p>
          <a:p>
            <a:r>
              <a:rPr lang="ru-RU" sz="2000" dirty="0">
                <a:latin typeface="Times New Roman" panose="02020603050405020304" pitchFamily="18" charset="0"/>
              </a:rPr>
              <a:t>- землепользователи и виды прав на землю</a:t>
            </a:r>
          </a:p>
          <a:p>
            <a:r>
              <a:rPr lang="ru-RU" sz="2000" dirty="0">
                <a:latin typeface="Times New Roman" panose="02020603050405020304" pitchFamily="18" charset="0"/>
              </a:rPr>
              <a:t>- выращиваемые культуры</a:t>
            </a:r>
          </a:p>
          <a:p>
            <a:r>
              <a:rPr lang="ru-RU" sz="2000" dirty="0" smtClean="0">
                <a:latin typeface="Times New Roman" panose="02020603050405020304" pitchFamily="18" charset="0"/>
              </a:rPr>
              <a:t>- классификация почв</a:t>
            </a:r>
            <a:endParaRPr lang="ru-RU" sz="2000" dirty="0">
              <a:latin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</a:rPr>
              <a:t>- механический состав почв</a:t>
            </a:r>
          </a:p>
          <a:p>
            <a:r>
              <a:rPr lang="ru-RU" sz="2000" dirty="0" smtClean="0">
                <a:latin typeface="Times New Roman" panose="02020603050405020304" pitchFamily="18" charset="0"/>
              </a:rPr>
              <a:t>- содержание гумуса</a:t>
            </a:r>
          </a:p>
          <a:p>
            <a:r>
              <a:rPr lang="ru-RU" sz="2000" dirty="0" smtClean="0">
                <a:latin typeface="Times New Roman" panose="02020603050405020304" pitchFamily="18" charset="0"/>
              </a:rPr>
              <a:t>- водная и солевая кислотность почв</a:t>
            </a:r>
          </a:p>
          <a:p>
            <a:r>
              <a:rPr lang="ru-RU" sz="2000" dirty="0" smtClean="0">
                <a:latin typeface="Times New Roman" panose="02020603050405020304" pitchFamily="18" charset="0"/>
              </a:rPr>
              <a:t>- содержание элементов</a:t>
            </a:r>
          </a:p>
          <a:p>
            <a:r>
              <a:rPr lang="ru-RU" sz="2000" dirty="0" smtClean="0">
                <a:latin typeface="Times New Roman" panose="02020603050405020304" pitchFamily="18" charset="0"/>
              </a:rPr>
              <a:t>  (фосфор, калий, марганец, цинк, медь,</a:t>
            </a:r>
          </a:p>
          <a:p>
            <a:r>
              <a:rPr lang="ru-RU" sz="2000" dirty="0">
                <a:latin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</a:rPr>
              <a:t>  кобальт, молибден, бор)</a:t>
            </a:r>
            <a:endParaRPr lang="en-US" sz="2000" dirty="0">
              <a:latin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30459" y="1496992"/>
            <a:ext cx="4728923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</a:rPr>
              <a:t>- зарегистрированные земельные участки</a:t>
            </a:r>
          </a:p>
          <a:p>
            <a:r>
              <a:rPr lang="ru-RU" sz="2000" dirty="0">
                <a:latin typeface="Times New Roman" panose="02020603050405020304" pitchFamily="18" charset="0"/>
              </a:rPr>
              <a:t>- сельскохозяйственные угодья</a:t>
            </a:r>
            <a:endParaRPr lang="en-US" sz="2000" dirty="0">
              <a:latin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</a:rPr>
              <a:t>- контуры пашни по годам</a:t>
            </a:r>
          </a:p>
          <a:p>
            <a:r>
              <a:rPr lang="ru-RU" sz="2000" dirty="0">
                <a:latin typeface="Times New Roman" panose="02020603050405020304" pitchFamily="18" charset="0"/>
              </a:rPr>
              <a:t>- </a:t>
            </a:r>
            <a:r>
              <a:rPr lang="ru-RU" sz="2000" dirty="0" smtClean="0">
                <a:latin typeface="Times New Roman" panose="02020603050405020304" pitchFamily="18" charset="0"/>
              </a:rPr>
              <a:t>сельскохозяйственные </a:t>
            </a:r>
            <a:r>
              <a:rPr lang="ru-RU" sz="2000" dirty="0" smtClean="0">
                <a:latin typeface="Times New Roman" panose="02020603050405020304" pitchFamily="18" charset="0"/>
              </a:rPr>
              <a:t>предприятия</a:t>
            </a:r>
            <a:r>
              <a:rPr lang="ru-RU" sz="2000" dirty="0" smtClean="0">
                <a:latin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</a:rPr>
              <a:t>- итоги уборки урожая</a:t>
            </a:r>
          </a:p>
          <a:p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1645244" y="1184540"/>
            <a:ext cx="10150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Слои: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796763" y="1184540"/>
            <a:ext cx="24319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Контуры пашни: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30459" y="3596985"/>
            <a:ext cx="61499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</a:rPr>
              <a:t>- реестр неиспользуемых земель по району</a:t>
            </a:r>
          </a:p>
          <a:p>
            <a:r>
              <a:rPr lang="ru-RU" sz="2000" dirty="0">
                <a:latin typeface="Times New Roman" panose="02020603050405020304" pitchFamily="18" charset="0"/>
              </a:rPr>
              <a:t>- качественная характеристика неиспользуемых земель</a:t>
            </a:r>
          </a:p>
          <a:p>
            <a:r>
              <a:rPr lang="ru-RU" sz="2000" dirty="0">
                <a:latin typeface="Times New Roman" panose="02020603050405020304" pitchFamily="18" charset="0"/>
              </a:rPr>
              <a:t>- реестр землепользователей по району</a:t>
            </a:r>
          </a:p>
          <a:p>
            <a:r>
              <a:rPr lang="ru-RU" sz="2000" dirty="0">
                <a:latin typeface="Times New Roman" panose="02020603050405020304" pitchFamily="18" charset="0"/>
              </a:rPr>
              <a:t>- структура посевных площадей по району, области</a:t>
            </a:r>
          </a:p>
          <a:p>
            <a:r>
              <a:rPr lang="ru-RU" sz="2000" dirty="0">
                <a:latin typeface="Times New Roman" panose="02020603050405020304" pitchFamily="18" charset="0"/>
              </a:rPr>
              <a:t>- отчет о видах прав на землю в районе</a:t>
            </a:r>
          </a:p>
          <a:p>
            <a:r>
              <a:rPr lang="ru-RU" sz="2000" dirty="0">
                <a:latin typeface="Times New Roman" panose="02020603050405020304" pitchFamily="18" charset="0"/>
              </a:rPr>
              <a:t>- графики изменения плодородия почв</a:t>
            </a:r>
          </a:p>
          <a:p>
            <a:r>
              <a:rPr lang="ru-RU" sz="2000" dirty="0">
                <a:latin typeface="Times New Roman" panose="02020603050405020304" pitchFamily="18" charset="0"/>
              </a:rPr>
              <a:t>- учёт мелиорированных земель и их использование</a:t>
            </a:r>
          </a:p>
          <a:p>
            <a:r>
              <a:rPr lang="ru-RU" sz="2000" dirty="0">
                <a:latin typeface="Times New Roman" panose="02020603050405020304" pitchFamily="18" charset="0"/>
              </a:rPr>
              <a:t>- отчет об уборке урожая</a:t>
            </a:r>
          </a:p>
          <a:p>
            <a:r>
              <a:rPr lang="ru-RU" sz="2000" dirty="0">
                <a:latin typeface="Times New Roman" panose="02020603050405020304" pitchFamily="18" charset="0"/>
              </a:rPr>
              <a:t>- агрохимические показатели контуров пашни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513797" y="3197178"/>
            <a:ext cx="12779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Отчеты:</a:t>
            </a:r>
          </a:p>
        </p:txBody>
      </p:sp>
    </p:spTree>
    <p:extLst>
      <p:ext uri="{BB962C8B-B14F-4D97-AF65-F5344CB8AC3E}">
        <p14:creationId xmlns:p14="http://schemas.microsoft.com/office/powerpoint/2010/main" val="4175116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291664" y="6276745"/>
            <a:ext cx="555358" cy="365125"/>
          </a:xfrm>
        </p:spPr>
        <p:txBody>
          <a:bodyPr>
            <a:noAutofit/>
          </a:bodyPr>
          <a:lstStyle/>
          <a:p>
            <a:fld id="{69E57DC2-970A-4B3E-BB1C-7A09969E49DF}" type="slidenum">
              <a:rPr 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0690" y="148390"/>
            <a:ext cx="11962013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ГИС НСО «Учет и мониторинг сельскохозяйственных земель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Новосибирской области»</a:t>
            </a:r>
            <a:endParaRPr lang="ru-RU" sz="2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375" y="1055187"/>
            <a:ext cx="9048328" cy="46113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90" y="3084022"/>
            <a:ext cx="7139763" cy="36424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7" name="Sous-titre 2"/>
          <p:cNvSpPr txBox="1">
            <a:spLocks/>
          </p:cNvSpPr>
          <p:nvPr/>
        </p:nvSpPr>
        <p:spPr bwMode="auto">
          <a:xfrm>
            <a:off x="7872153" y="5615924"/>
            <a:ext cx="3807229" cy="124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b="1" dirty="0" smtClean="0">
                <a:solidFill>
                  <a:srgbClr val="144858"/>
                </a:solidFill>
                <a:latin typeface="Calibri" pitchFamily="34" charset="0"/>
              </a:rPr>
              <a:t>Анализ данных можно визуально выводить на экран</a:t>
            </a:r>
          </a:p>
          <a:p>
            <a:pPr algn="ctr"/>
            <a:r>
              <a:rPr lang="ru-RU" b="1" dirty="0" smtClean="0">
                <a:solidFill>
                  <a:srgbClr val="144858"/>
                </a:solidFill>
                <a:latin typeface="Calibri" pitchFamily="34" charset="0"/>
              </a:rPr>
              <a:t>как по району, так и в разрезе МО, входящих в состав данного района</a:t>
            </a:r>
          </a:p>
          <a:p>
            <a:pPr algn="ctr"/>
            <a:endParaRPr lang="ru-RU" b="1" dirty="0">
              <a:solidFill>
                <a:srgbClr val="144858"/>
              </a:solidFill>
              <a:latin typeface="Calibri" pitchFamily="34" charset="0"/>
            </a:endParaRPr>
          </a:p>
        </p:txBody>
      </p:sp>
      <p:sp>
        <p:nvSpPr>
          <p:cNvPr id="18" name="Sous-titre 2"/>
          <p:cNvSpPr txBox="1">
            <a:spLocks/>
          </p:cNvSpPr>
          <p:nvPr/>
        </p:nvSpPr>
        <p:spPr bwMode="auto">
          <a:xfrm>
            <a:off x="288278" y="1512673"/>
            <a:ext cx="2618509" cy="111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b="1" dirty="0" smtClean="0">
                <a:solidFill>
                  <a:srgbClr val="144858"/>
                </a:solidFill>
                <a:latin typeface="Calibri" pitchFamily="34" charset="0"/>
              </a:rPr>
              <a:t>Данные </a:t>
            </a:r>
          </a:p>
          <a:p>
            <a:pPr algn="ctr"/>
            <a:r>
              <a:rPr lang="ru-RU" b="1" dirty="0" smtClean="0">
                <a:solidFill>
                  <a:srgbClr val="144858"/>
                </a:solidFill>
                <a:latin typeface="Calibri" pitchFamily="34" charset="0"/>
              </a:rPr>
              <a:t>по выращиваемым</a:t>
            </a:r>
          </a:p>
          <a:p>
            <a:pPr algn="ctr"/>
            <a:r>
              <a:rPr lang="ru-RU" b="1" dirty="0" smtClean="0">
                <a:solidFill>
                  <a:srgbClr val="144858"/>
                </a:solidFill>
                <a:latin typeface="Calibri" pitchFamily="34" charset="0"/>
              </a:rPr>
              <a:t>культурам</a:t>
            </a:r>
          </a:p>
          <a:p>
            <a:pPr algn="ctr"/>
            <a:endParaRPr lang="ru-RU" b="1" dirty="0">
              <a:solidFill>
                <a:srgbClr val="144858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467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535" y="2441753"/>
            <a:ext cx="8090947" cy="41256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291664" y="6276745"/>
            <a:ext cx="555358" cy="365125"/>
          </a:xfrm>
        </p:spPr>
        <p:txBody>
          <a:bodyPr>
            <a:noAutofit/>
          </a:bodyPr>
          <a:lstStyle/>
          <a:p>
            <a:fld id="{69E57DC2-970A-4B3E-BB1C-7A09969E49DF}" type="slidenum">
              <a:rPr 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0690" y="84514"/>
            <a:ext cx="11962013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ГИС НСО «Учет и мониторинг сельскохозяйственных земель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Новосибирской области»</a:t>
            </a:r>
            <a:endParaRPr lang="ru-RU" sz="2400" dirty="0"/>
          </a:p>
        </p:txBody>
      </p:sp>
      <p:sp>
        <p:nvSpPr>
          <p:cNvPr id="18" name="Sous-titre 2"/>
          <p:cNvSpPr txBox="1">
            <a:spLocks/>
          </p:cNvSpPr>
          <p:nvPr/>
        </p:nvSpPr>
        <p:spPr bwMode="auto">
          <a:xfrm>
            <a:off x="2238656" y="1009781"/>
            <a:ext cx="3327758" cy="399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b="1" dirty="0" smtClean="0">
                <a:solidFill>
                  <a:srgbClr val="144858"/>
                </a:solidFill>
                <a:latin typeface="Calibri" pitchFamily="34" charset="0"/>
              </a:rPr>
              <a:t>Механический состав почв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90" y="1396594"/>
            <a:ext cx="7135604" cy="40060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Sous-titre 2"/>
          <p:cNvSpPr txBox="1">
            <a:spLocks/>
          </p:cNvSpPr>
          <p:nvPr/>
        </p:nvSpPr>
        <p:spPr bwMode="auto">
          <a:xfrm>
            <a:off x="7377473" y="1890881"/>
            <a:ext cx="4302688" cy="353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b="1" dirty="0" smtClean="0">
                <a:solidFill>
                  <a:srgbClr val="144858"/>
                </a:solidFill>
                <a:latin typeface="Calibri" pitchFamily="34" charset="0"/>
              </a:rPr>
              <a:t>Содержание заданного элемента в почве</a:t>
            </a:r>
            <a:endParaRPr lang="ru-RU" b="1" dirty="0">
              <a:solidFill>
                <a:srgbClr val="144858"/>
              </a:solidFill>
              <a:latin typeface="Calibri" pitchFamily="34" charset="0"/>
            </a:endParaRPr>
          </a:p>
        </p:txBody>
      </p:sp>
      <p:sp>
        <p:nvSpPr>
          <p:cNvPr id="14" name="Sous-titre 2"/>
          <p:cNvSpPr txBox="1">
            <a:spLocks/>
          </p:cNvSpPr>
          <p:nvPr/>
        </p:nvSpPr>
        <p:spPr bwMode="auto">
          <a:xfrm>
            <a:off x="831388" y="5375059"/>
            <a:ext cx="2380450" cy="135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ru-RU" dirty="0" smtClean="0">
                <a:solidFill>
                  <a:srgbClr val="144858"/>
                </a:solidFill>
                <a:latin typeface="Calibri" pitchFamily="34" charset="0"/>
              </a:rPr>
              <a:t>формы собственности</a:t>
            </a:r>
          </a:p>
          <a:p>
            <a:r>
              <a:rPr lang="ru-RU" dirty="0" smtClean="0">
                <a:solidFill>
                  <a:srgbClr val="144858"/>
                </a:solidFill>
                <a:latin typeface="Calibri" pitchFamily="34" charset="0"/>
              </a:rPr>
              <a:t>виды с/х угодий</a:t>
            </a:r>
          </a:p>
          <a:p>
            <a:r>
              <a:rPr lang="ru-RU" dirty="0" smtClean="0">
                <a:solidFill>
                  <a:srgbClr val="144858"/>
                </a:solidFill>
                <a:latin typeface="Calibri" pitchFamily="34" charset="0"/>
              </a:rPr>
              <a:t>классификация почв</a:t>
            </a:r>
          </a:p>
          <a:p>
            <a:r>
              <a:rPr lang="ru-RU" dirty="0" smtClean="0">
                <a:solidFill>
                  <a:srgbClr val="144858"/>
                </a:solidFill>
                <a:latin typeface="Calibri" pitchFamily="34" charset="0"/>
              </a:rPr>
              <a:t>кислотность почв</a:t>
            </a:r>
          </a:p>
          <a:p>
            <a:r>
              <a:rPr lang="ru-RU" dirty="0" smtClean="0">
                <a:solidFill>
                  <a:srgbClr val="144858"/>
                </a:solidFill>
                <a:latin typeface="Calibri" pitchFamily="34" charset="0"/>
              </a:rPr>
              <a:t>содержание гумуса</a:t>
            </a:r>
          </a:p>
        </p:txBody>
      </p:sp>
    </p:spTree>
    <p:extLst>
      <p:ext uri="{BB962C8B-B14F-4D97-AF65-F5344CB8AC3E}">
        <p14:creationId xmlns:p14="http://schemas.microsoft.com/office/powerpoint/2010/main" val="652171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7937</TotalTime>
  <Words>712</Words>
  <Application>Microsoft Office PowerPoint</Application>
  <PresentationFormat>Широкоэкранный</PresentationFormat>
  <Paragraphs>147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Arial Narrow</vt:lpstr>
      <vt:lpstr>Calibri</vt:lpstr>
      <vt:lpstr>Calibri Light</vt:lpstr>
      <vt:lpstr>Times New Roman</vt:lpstr>
      <vt:lpstr>Office Theme</vt:lpstr>
      <vt:lpstr>Мониторинг и учет земель сельскохозяйственного назначения, в том числе с применением региональных информационных систем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>PNO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показатели деятельности МФХ в АПК Новосибирской области, меры государственной поддержки</dc:title>
  <dc:creator>Лобова Елизавета Валерьевна</dc:creator>
  <cp:lastModifiedBy>Мельникова Наталья Михайловна</cp:lastModifiedBy>
  <cp:revision>527</cp:revision>
  <cp:lastPrinted>2021-01-28T12:27:35Z</cp:lastPrinted>
  <dcterms:created xsi:type="dcterms:W3CDTF">2021-01-18T10:14:21Z</dcterms:created>
  <dcterms:modified xsi:type="dcterms:W3CDTF">2023-05-16T05:18:26Z</dcterms:modified>
</cp:coreProperties>
</file>