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87" r:id="rId3"/>
    <p:sldId id="288" r:id="rId4"/>
    <p:sldId id="289" r:id="rId5"/>
    <p:sldId id="284" r:id="rId6"/>
    <p:sldId id="278" r:id="rId7"/>
    <p:sldId id="285" r:id="rId8"/>
    <p:sldId id="290" r:id="rId9"/>
    <p:sldId id="291" r:id="rId10"/>
    <p:sldId id="292" r:id="rId11"/>
    <p:sldId id="267" r:id="rId12"/>
  </p:sldIdLst>
  <p:sldSz cx="20104100" cy="11309350"/>
  <p:notesSz cx="9947275" cy="68151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160"/>
    <a:srgbClr val="008A3E"/>
    <a:srgbClr val="0C37B0"/>
    <a:srgbClr val="91258A"/>
    <a:srgbClr val="A8096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52" autoAdjust="0"/>
    <p:restoredTop sz="96586" autoAdjust="0"/>
  </p:normalViewPr>
  <p:slideViewPr>
    <p:cSldViewPr>
      <p:cViewPr varScale="1">
        <p:scale>
          <a:sx n="66" d="100"/>
          <a:sy n="66" d="100"/>
        </p:scale>
        <p:origin x="48" y="48"/>
      </p:cViewPr>
      <p:guideLst>
        <p:guide orient="horz" pos="385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695" cy="341523"/>
          </a:xfrm>
          <a:prstGeom prst="rect">
            <a:avLst/>
          </a:prstGeom>
        </p:spPr>
        <p:txBody>
          <a:bodyPr vert="horz" lIns="48792" tIns="24396" rIns="48792" bIns="24396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224" y="0"/>
            <a:ext cx="4310695" cy="341523"/>
          </a:xfrm>
          <a:prstGeom prst="rect">
            <a:avLst/>
          </a:prstGeom>
        </p:spPr>
        <p:txBody>
          <a:bodyPr vert="horz" lIns="48792" tIns="24396" rIns="48792" bIns="24396" rtlCol="0"/>
          <a:lstStyle>
            <a:lvl1pPr algn="r">
              <a:defRPr sz="600"/>
            </a:lvl1pPr>
          </a:lstStyle>
          <a:p>
            <a:fld id="{46D353C3-0A41-4045-9FD6-0832D8F3294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792" tIns="24396" rIns="48792" bIns="243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414" y="3279379"/>
            <a:ext cx="7958448" cy="2684345"/>
          </a:xfrm>
          <a:prstGeom prst="rect">
            <a:avLst/>
          </a:prstGeom>
        </p:spPr>
        <p:txBody>
          <a:bodyPr vert="horz" lIns="48792" tIns="24396" rIns="48792" bIns="243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73616"/>
            <a:ext cx="4310695" cy="341522"/>
          </a:xfrm>
          <a:prstGeom prst="rect">
            <a:avLst/>
          </a:prstGeom>
        </p:spPr>
        <p:txBody>
          <a:bodyPr vert="horz" lIns="48792" tIns="24396" rIns="48792" bIns="24396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224" y="6473616"/>
            <a:ext cx="4310695" cy="341522"/>
          </a:xfrm>
          <a:prstGeom prst="rect">
            <a:avLst/>
          </a:prstGeom>
        </p:spPr>
        <p:txBody>
          <a:bodyPr vert="horz" lIns="48792" tIns="24396" rIns="48792" bIns="24396" rtlCol="0" anchor="b"/>
          <a:lstStyle>
            <a:lvl1pPr algn="r">
              <a:defRPr sz="600"/>
            </a:lvl1pPr>
          </a:lstStyle>
          <a:p>
            <a:fld id="{44F1998C-2B68-401D-87A2-C908D2420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9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534-496B-400C-8D86-A8ED78D907C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534-496B-400C-8D86-A8ED78D907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534-496B-400C-8D86-A8ED78D907C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92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534-496B-400C-8D86-A8ED78D907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9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1998C-2B68-401D-87A2-C908D24204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9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C2D37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7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C2D37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7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75"/>
              </a:spcBef>
            </a:pPr>
            <a:fld id="{81D60167-4931-47E6-BA6A-407CBD079E47}" type="slidenum">
              <a:rPr lang="ru-RU" spc="-15" smtClean="0"/>
              <a:t>‹#›</a:t>
            </a:fld>
            <a:endParaRPr lang="ru-RU" spc="-15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C2D37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7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75"/>
            <a:ext cx="20104099" cy="113068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C2D37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7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4970" y="165095"/>
            <a:ext cx="12806680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7696" y="1869663"/>
            <a:ext cx="19068707" cy="3056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706011" y="10838843"/>
            <a:ext cx="247015" cy="273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1C2D37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7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migd.permkrai.ru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  <a:effectLst>
            <a:glow rad="127000">
              <a:schemeClr val="bg2"/>
            </a:glow>
          </a:effectLst>
        </p:spPr>
      </p:pic>
      <p:sp>
        <p:nvSpPr>
          <p:cNvPr id="5" name="object 5"/>
          <p:cNvSpPr txBox="1"/>
          <p:nvPr/>
        </p:nvSpPr>
        <p:spPr>
          <a:xfrm>
            <a:off x="18346531" y="10733437"/>
            <a:ext cx="136652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90" dirty="0" err="1">
                <a:solidFill>
                  <a:srgbClr val="FFFFFF"/>
                </a:solidFill>
                <a:latin typeface="Cambria" panose="02040503050406030204" pitchFamily="18" charset="0"/>
                <a:cs typeface="Trebuchet MS"/>
              </a:rPr>
              <a:t>П</a:t>
            </a:r>
            <a:r>
              <a:rPr sz="1950" spc="-20" dirty="0" err="1">
                <a:solidFill>
                  <a:srgbClr val="FFFFFF"/>
                </a:solidFill>
                <a:latin typeface="Cambria" panose="02040503050406030204" pitchFamily="18" charset="0"/>
                <a:cs typeface="Trebuchet MS"/>
              </a:rPr>
              <a:t>е</a:t>
            </a:r>
            <a:r>
              <a:rPr sz="1950" spc="50" dirty="0" err="1">
                <a:solidFill>
                  <a:srgbClr val="FFFFFF"/>
                </a:solidFill>
                <a:latin typeface="Cambria" panose="02040503050406030204" pitchFamily="18" charset="0"/>
                <a:cs typeface="Trebuchet MS"/>
              </a:rPr>
              <a:t>р</a:t>
            </a:r>
            <a:r>
              <a:rPr sz="1950" spc="100" dirty="0" err="1">
                <a:solidFill>
                  <a:srgbClr val="FFFFFF"/>
                </a:solidFill>
                <a:latin typeface="Cambria" panose="02040503050406030204" pitchFamily="18" charset="0"/>
                <a:cs typeface="Trebuchet MS"/>
              </a:rPr>
              <a:t>м</a:t>
            </a:r>
            <a:r>
              <a:rPr sz="1950" spc="35" dirty="0" err="1">
                <a:solidFill>
                  <a:srgbClr val="FFFFFF"/>
                </a:solidFill>
                <a:latin typeface="Cambria" panose="02040503050406030204" pitchFamily="18" charset="0"/>
                <a:cs typeface="Trebuchet MS"/>
              </a:rPr>
              <a:t>ь</a:t>
            </a:r>
            <a:r>
              <a:rPr sz="1950" spc="-210" dirty="0">
                <a:solidFill>
                  <a:srgbClr val="FFFFFF"/>
                </a:solidFill>
                <a:latin typeface="Cambria" panose="02040503050406030204" pitchFamily="18" charset="0"/>
                <a:cs typeface="Trebuchet MS"/>
              </a:rPr>
              <a:t> </a:t>
            </a:r>
            <a:r>
              <a:rPr sz="1950" spc="-75" dirty="0">
                <a:solidFill>
                  <a:srgbClr val="FFFFFF"/>
                </a:solidFill>
                <a:latin typeface="Cambria" panose="02040503050406030204" pitchFamily="18" charset="0"/>
                <a:cs typeface="Trebuchet MS"/>
              </a:rPr>
              <a:t>2</a:t>
            </a:r>
            <a:r>
              <a:rPr sz="1950" spc="170" dirty="0">
                <a:solidFill>
                  <a:srgbClr val="FFFFFF"/>
                </a:solidFill>
                <a:latin typeface="Cambria" panose="02040503050406030204" pitchFamily="18" charset="0"/>
                <a:cs typeface="Trebuchet MS"/>
              </a:rPr>
              <a:t>0</a:t>
            </a:r>
            <a:r>
              <a:rPr sz="1950" spc="-75" dirty="0">
                <a:solidFill>
                  <a:srgbClr val="FFFFFF"/>
                </a:solidFill>
                <a:latin typeface="Cambria" panose="02040503050406030204" pitchFamily="18" charset="0"/>
                <a:cs typeface="Trebuchet MS"/>
              </a:rPr>
              <a:t>2</a:t>
            </a:r>
            <a:r>
              <a:rPr lang="ru-RU" sz="1950" spc="-75" dirty="0">
                <a:solidFill>
                  <a:srgbClr val="FFFFFF"/>
                </a:solidFill>
                <a:latin typeface="Cambria" panose="02040503050406030204" pitchFamily="18" charset="0"/>
                <a:cs typeface="Trebuchet MS"/>
              </a:rPr>
              <a:t>3</a:t>
            </a:r>
            <a:endParaRPr sz="1950" dirty="0">
              <a:latin typeface="Cambria" panose="02040503050406030204" pitchFamily="18" charset="0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4970" y="5022468"/>
            <a:ext cx="17374235" cy="1874872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60"/>
              </a:spcBef>
            </a:pPr>
            <a:r>
              <a:rPr lang="ru-RU" sz="5650" spc="195" dirty="0" smtClean="0">
                <a:latin typeface="Cambria" panose="02040503050406030204" pitchFamily="18" charset="0"/>
              </a:rPr>
              <a:t>Об организации комплексных кадастровых работ на территории Пермского края</a:t>
            </a:r>
            <a:endParaRPr sz="5650" dirty="0"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0450" y="777875"/>
            <a:ext cx="1946170" cy="2476501"/>
          </a:xfrm>
          <a:prstGeom prst="rect">
            <a:avLst/>
          </a:prstGeom>
          <a:solidFill>
            <a:srgbClr val="A80965"/>
          </a:solidFill>
          <a:effectLst>
            <a:glow rad="1905000">
              <a:srgbClr val="FFFFFF">
                <a:alpha val="45000"/>
              </a:srgbClr>
            </a:glow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8384" y="777875"/>
            <a:ext cx="1070302" cy="1996975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650" y="322642"/>
            <a:ext cx="16813326" cy="629568"/>
          </a:xfrm>
          <a:prstGeom prst="rect">
            <a:avLst/>
          </a:prstGeom>
        </p:spPr>
        <p:txBody>
          <a:bodyPr vert="horz" wrap="square" lIns="0" tIns="13879" rIns="0" bIns="0" rtlCol="0">
            <a:spAutoFit/>
          </a:bodyPr>
          <a:lstStyle/>
          <a:p>
            <a:pPr marL="12619">
              <a:spcBef>
                <a:spcPts val="110"/>
              </a:spcBef>
            </a:pPr>
            <a:r>
              <a:rPr lang="ru-RU" sz="4000" spc="233" dirty="0">
                <a:latin typeface="PermianSansTypeface"/>
              </a:rPr>
              <a:t>Результат комплексных кадастровых работ</a:t>
            </a:r>
            <a:endParaRPr sz="4000" spc="233" dirty="0">
              <a:latin typeface="PermianSansTypeface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4044288" y="2019367"/>
            <a:ext cx="15019405" cy="3448029"/>
          </a:xfrm>
          <a:prstGeom prst="rect">
            <a:avLst/>
          </a:prstGeom>
          <a:ln w="3175">
            <a:noFill/>
            <a:prstDash val="dash"/>
          </a:ln>
        </p:spPr>
        <p:txBody>
          <a:bodyPr wrap="square" lIns="176182" tIns="88091" rIns="176182" bIns="88091">
            <a:spAutoFit/>
          </a:bodyPr>
          <a:lstStyle/>
          <a:p>
            <a:pPr>
              <a:lnSpc>
                <a:spcPts val="2628"/>
              </a:lnSpc>
              <a:spcAft>
                <a:spcPts val="3942"/>
              </a:spcAft>
            </a:pPr>
            <a:r>
              <a:rPr lang="ru-RU" sz="2957" b="1" dirty="0">
                <a:latin typeface="PermianSansTypeface" panose="02000000000000000000" pitchFamily="50" charset="0"/>
              </a:rPr>
              <a:t>РЕЗУЛЬТАТ ККР:</a:t>
            </a:r>
          </a:p>
          <a:p>
            <a:pPr marL="469344" indent="-469344">
              <a:lnSpc>
                <a:spcPts val="2628"/>
              </a:lnSpc>
              <a:spcAft>
                <a:spcPts val="1971"/>
              </a:spcAft>
              <a:buFont typeface="Arial" panose="020B0604020202020204" pitchFamily="34" charset="0"/>
              <a:buChar char="•"/>
            </a:pPr>
            <a:r>
              <a:rPr lang="ru-RU" sz="2628" b="1" dirty="0">
                <a:latin typeface="PermianSansTypeface" panose="02000000000000000000" pitchFamily="50" charset="0"/>
              </a:rPr>
              <a:t>установлены (уточнены) границы земельных участков</a:t>
            </a:r>
          </a:p>
          <a:p>
            <a:pPr marL="469344" indent="-469344">
              <a:lnSpc>
                <a:spcPts val="2628"/>
              </a:lnSpc>
              <a:spcAft>
                <a:spcPts val="1971"/>
              </a:spcAft>
              <a:buFont typeface="Arial" panose="020B0604020202020204" pitchFamily="34" charset="0"/>
              <a:buChar char="•"/>
            </a:pPr>
            <a:r>
              <a:rPr lang="ru-RU" sz="2628" b="1" dirty="0">
                <a:latin typeface="PermianSansTypeface" panose="02000000000000000000" pitchFamily="50" charset="0"/>
              </a:rPr>
              <a:t>исправлены реестровые ошибки </a:t>
            </a:r>
            <a:r>
              <a:rPr lang="ru-RU" sz="2628" dirty="0">
                <a:latin typeface="PermianSansTypeface" panose="02000000000000000000" pitchFamily="50" charset="0"/>
              </a:rPr>
              <a:t>в сведениях ЕГРН </a:t>
            </a:r>
          </a:p>
          <a:p>
            <a:pPr marL="469344" indent="-469344">
              <a:lnSpc>
                <a:spcPts val="2628"/>
              </a:lnSpc>
              <a:spcAft>
                <a:spcPts val="1971"/>
              </a:spcAft>
              <a:buFont typeface="Arial" panose="020B0604020202020204" pitchFamily="34" charset="0"/>
              <a:buChar char="•"/>
            </a:pPr>
            <a:r>
              <a:rPr lang="ru-RU" sz="2628" b="1" dirty="0">
                <a:latin typeface="PermianSansTypeface" panose="02000000000000000000" pitchFamily="50" charset="0"/>
              </a:rPr>
              <a:t>установлены связи </a:t>
            </a:r>
            <a:r>
              <a:rPr lang="ru-RU" sz="2628" dirty="0">
                <a:latin typeface="PermianSansTypeface" panose="02000000000000000000" pitchFamily="50" charset="0"/>
              </a:rPr>
              <a:t>между объектами капитального строительства и земельным участком</a:t>
            </a:r>
          </a:p>
          <a:p>
            <a:pPr marL="469344" indent="-469344">
              <a:lnSpc>
                <a:spcPts val="2628"/>
              </a:lnSpc>
              <a:spcAft>
                <a:spcPts val="1971"/>
              </a:spcAft>
              <a:buFont typeface="Arial" panose="020B0604020202020204" pitchFamily="34" charset="0"/>
              <a:buChar char="•"/>
            </a:pPr>
            <a:r>
              <a:rPr lang="ru-RU" sz="2628" b="1" dirty="0">
                <a:latin typeface="PermianSansTypeface" panose="02000000000000000000" pitchFamily="50" charset="0"/>
              </a:rPr>
              <a:t>выявлены потенциальные правообладатели </a:t>
            </a:r>
            <a:r>
              <a:rPr lang="ru-RU" sz="2628" dirty="0">
                <a:latin typeface="PermianSansTypeface" panose="02000000000000000000" pitchFamily="50" charset="0"/>
              </a:rPr>
              <a:t>объектов недвижимости</a:t>
            </a:r>
            <a:endParaRPr lang="ru-RU" sz="2957" dirty="0">
              <a:latin typeface="PermianSansTypeface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9450" y="5654675"/>
            <a:ext cx="13535633" cy="2421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57" b="1" spc="-33" dirty="0">
                <a:latin typeface="PermianSansTypeface" panose="02000000000000000000" pitchFamily="50" charset="0"/>
              </a:rPr>
              <a:t>ЭФФЕКТ:</a:t>
            </a:r>
          </a:p>
          <a:p>
            <a:endParaRPr lang="ru-RU" sz="2628" b="1" spc="-33" dirty="0">
              <a:latin typeface="PermianSansTypeface" panose="02000000000000000000" pitchFamily="50" charset="0"/>
            </a:endParaRPr>
          </a:p>
          <a:p>
            <a:pPr>
              <a:spcAft>
                <a:spcPts val="986"/>
              </a:spcAft>
            </a:pPr>
            <a:r>
              <a:rPr lang="ru-RU" sz="2628" spc="-33" dirty="0">
                <a:latin typeface="PermianSansTypeface" panose="02000000000000000000" pitchFamily="50" charset="0"/>
              </a:rPr>
              <a:t>Вовлечение свободных земельных участков в оборот - проект </a:t>
            </a:r>
            <a:r>
              <a:rPr lang="ru-RU" sz="2628" b="1" spc="-33" dirty="0">
                <a:latin typeface="PermianSansTypeface" panose="02000000000000000000" pitchFamily="50" charset="0"/>
              </a:rPr>
              <a:t>«Земля для стройки»</a:t>
            </a:r>
          </a:p>
          <a:p>
            <a:pPr>
              <a:spcAft>
                <a:spcPts val="986"/>
              </a:spcAft>
            </a:pPr>
            <a:r>
              <a:rPr lang="ru-RU" sz="2628" b="1" spc="-33" dirty="0">
                <a:latin typeface="PermianSansTypeface" panose="02000000000000000000" pitchFamily="50" charset="0"/>
              </a:rPr>
              <a:t>Перераспределение</a:t>
            </a:r>
            <a:r>
              <a:rPr lang="ru-RU" sz="2628" spc="-33" dirty="0">
                <a:latin typeface="PermianSansTypeface" panose="02000000000000000000" pitchFamily="50" charset="0"/>
              </a:rPr>
              <a:t> земельных участков</a:t>
            </a:r>
          </a:p>
          <a:p>
            <a:pPr>
              <a:spcAft>
                <a:spcPts val="986"/>
              </a:spcAft>
            </a:pPr>
            <a:r>
              <a:rPr lang="ru-RU" sz="2628" b="1" dirty="0">
                <a:latin typeface="PermianSansTypeface" panose="02000000000000000000" pitchFamily="50" charset="0"/>
              </a:rPr>
              <a:t>Увеличение поступлений </a:t>
            </a:r>
            <a:r>
              <a:rPr lang="ru-RU" sz="2628" dirty="0">
                <a:latin typeface="PermianSansTypeface" panose="02000000000000000000" pitchFamily="50" charset="0"/>
              </a:rPr>
              <a:t>доходов бюджета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9450" y="9159204"/>
            <a:ext cx="1569952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77"/>
              </a:lnSpc>
              <a:spcBef>
                <a:spcPts val="984"/>
              </a:spcBef>
            </a:pPr>
            <a:r>
              <a:rPr lang="ru-RU" sz="2628" b="1" dirty="0">
                <a:latin typeface="PermianSansTypeface" panose="02000000000000000000" pitchFamily="50" charset="0"/>
              </a:rPr>
              <a:t>С 2021 года в места проведения согласительных комиссий при выполнении ККР привлечены специалисты МФЦ  </a:t>
            </a:r>
            <a:r>
              <a:rPr lang="ru-RU" sz="2628" dirty="0">
                <a:latin typeface="PermianSansTypeface" panose="02000000000000000000" pitchFamily="50" charset="0"/>
              </a:rPr>
              <a:t>для организации возможности подачи документов в соответствии </a:t>
            </a:r>
            <a:r>
              <a:rPr lang="ru-RU" sz="2628" dirty="0" smtClean="0">
                <a:latin typeface="PermianSansTypeface" panose="02000000000000000000" pitchFamily="50" charset="0"/>
              </a:rPr>
              <a:t/>
            </a:r>
            <a:br>
              <a:rPr lang="ru-RU" sz="2628" dirty="0" smtClean="0">
                <a:latin typeface="PermianSansTypeface" panose="02000000000000000000" pitchFamily="50" charset="0"/>
              </a:rPr>
            </a:br>
            <a:r>
              <a:rPr lang="ru-RU" sz="2628" dirty="0" smtClean="0">
                <a:latin typeface="PermianSansTypeface" panose="02000000000000000000" pitchFamily="50" charset="0"/>
              </a:rPr>
              <a:t>с </a:t>
            </a:r>
            <a:r>
              <a:rPr lang="ru-RU" sz="2628" dirty="0">
                <a:latin typeface="PermianSansTypeface" panose="02000000000000000000" pitchFamily="50" charset="0"/>
              </a:rPr>
              <a:t>требованиями законодательства для регистрации ранее возникших прав</a:t>
            </a:r>
          </a:p>
        </p:txBody>
      </p:sp>
      <p:pic>
        <p:nvPicPr>
          <p:cNvPr id="1026" name="Picture 2" descr="https://thumbs.dreamstime.com/b/%D0%B7%D0%BD%D0%B0%D1%87%D0%BE%D0%BA-%D1%83%D1%82%D0%B2%D0%B5%D1%80%D0%B6%D0%B4%D0%B5%D0%BD%D0%BD%D0%BE%D0%B3%D0%BE-%D0%B2%D0%B5%D0%BA%D1%82%D0%BE%D1%80%D0%B0-%D0%BF%D1%80%D0%BE%D0%B2%D0%B5%D1%80%D0%BA%D0%B8-%D1%81%D0%BE%D0%BE%D1%82%D0%B2%D0%B5%D1%82%D1%81%D1%82%D0%B2%D0%B8%D1%8F-%D0%B8%D0%BB%D0%BB%D1%8E%D1%81%D1%82%D1%80%D0%B0%D1%86%D0%B8%D0%B8-16469080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r="10091"/>
          <a:stretch/>
        </p:blipFill>
        <p:spPr bwMode="auto">
          <a:xfrm>
            <a:off x="1165568" y="2519776"/>
            <a:ext cx="1877426" cy="26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0" y="5904998"/>
            <a:ext cx="2878719" cy="18617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288" y="8944425"/>
            <a:ext cx="3942594" cy="181641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>
          <a:xfrm>
            <a:off x="32367954" y="17876735"/>
            <a:ext cx="405733" cy="200055"/>
          </a:xfrm>
        </p:spPr>
        <p:txBody>
          <a:bodyPr/>
          <a:lstStyle/>
          <a:p>
            <a:pPr marL="37860">
              <a:spcBef>
                <a:spcPts val="273"/>
              </a:spcBef>
            </a:pPr>
            <a:fld id="{81D60167-4931-47E6-BA6A-407CBD079E47}" type="slidenum">
              <a:rPr lang="ru-RU" spc="-15"/>
              <a:pPr marL="37860">
                <a:spcBef>
                  <a:spcPts val="273"/>
                </a:spcBef>
              </a:pPr>
              <a:t>10</a:t>
            </a:fld>
            <a:endParaRPr lang="ru-RU" spc="-15" dirty="0"/>
          </a:p>
        </p:txBody>
      </p:sp>
      <p:sp>
        <p:nvSpPr>
          <p:cNvPr id="11" name="Номер слайда 1"/>
          <p:cNvSpPr>
            <a:spLocks noGrp="1"/>
          </p:cNvSpPr>
          <p:nvPr/>
        </p:nvSpPr>
        <p:spPr>
          <a:xfrm>
            <a:off x="19312135" y="10673264"/>
            <a:ext cx="720403" cy="601979"/>
          </a:xfrm>
          <a:prstGeom prst="rect">
            <a:avLst/>
          </a:prstGeom>
        </p:spPr>
        <p:txBody>
          <a:bodyPr vert="horz" lIns="150700" tIns="75350" rIns="150700" bIns="7535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</a:t>
            </a:r>
            <a:endParaRPr lang="uk-UA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4823" y="5316478"/>
            <a:ext cx="10359002" cy="1209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750" spc="-110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С</a:t>
            </a:r>
            <a:r>
              <a:rPr sz="7750" spc="395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п</a:t>
            </a:r>
            <a:r>
              <a:rPr sz="7750" spc="40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а</a:t>
            </a:r>
            <a:r>
              <a:rPr sz="7750" spc="-25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с</a:t>
            </a:r>
            <a:r>
              <a:rPr sz="7750" spc="430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и</a:t>
            </a:r>
            <a:r>
              <a:rPr sz="7750" spc="330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б</a:t>
            </a:r>
            <a:r>
              <a:rPr sz="7750" spc="315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о</a:t>
            </a:r>
            <a:r>
              <a:rPr sz="7750" spc="-380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 </a:t>
            </a:r>
            <a:r>
              <a:rPr sz="7750" spc="-385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з</a:t>
            </a:r>
            <a:r>
              <a:rPr sz="7750" spc="210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а</a:t>
            </a:r>
            <a:r>
              <a:rPr sz="7750" spc="-380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 </a:t>
            </a:r>
            <a:r>
              <a:rPr sz="7750" spc="170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в</a:t>
            </a:r>
            <a:r>
              <a:rPr sz="7750" spc="400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н</a:t>
            </a:r>
            <a:r>
              <a:rPr sz="7750" spc="490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и</a:t>
            </a:r>
            <a:r>
              <a:rPr sz="7750" spc="505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м</a:t>
            </a:r>
            <a:r>
              <a:rPr sz="7750" spc="40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а</a:t>
            </a:r>
            <a:r>
              <a:rPr sz="7750" spc="400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н</a:t>
            </a:r>
            <a:r>
              <a:rPr sz="7750" spc="490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и</a:t>
            </a:r>
            <a:r>
              <a:rPr sz="7750" spc="250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е</a:t>
            </a:r>
            <a:r>
              <a:rPr sz="7750" spc="-325" dirty="0">
                <a:solidFill>
                  <a:srgbClr val="FFFFFF"/>
                </a:solidFill>
                <a:latin typeface="Cambria" panose="02040503050406030204" pitchFamily="18" charset="0"/>
                <a:cs typeface="Georgia"/>
              </a:rPr>
              <a:t>!</a:t>
            </a:r>
            <a:endParaRPr sz="7750" dirty="0">
              <a:latin typeface="Cambria" panose="02040503050406030204" pitchFamily="18" charset="0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6924" y="9354820"/>
            <a:ext cx="411480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u="heavy" spc="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cs typeface="Verdana"/>
                <a:hlinkClick r:id="rId3"/>
              </a:rPr>
              <a:t>h</a:t>
            </a:r>
            <a:r>
              <a:rPr sz="3050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cs typeface="Verdana"/>
                <a:hlinkClick r:id="rId3"/>
              </a:rPr>
              <a:t>t</a:t>
            </a:r>
            <a:r>
              <a:rPr sz="3050" u="heavy" spc="-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cs typeface="Verdana"/>
                <a:hlinkClick r:id="rId3"/>
              </a:rPr>
              <a:t>tps</a:t>
            </a:r>
            <a:r>
              <a:rPr sz="305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cs typeface="Verdana"/>
                <a:hlinkClick r:id="rId3"/>
              </a:rPr>
              <a:t>:</a:t>
            </a:r>
            <a:r>
              <a:rPr sz="3050" i="1" u="heavy" spc="-3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cs typeface="Verdana"/>
                <a:hlinkClick r:id="rId3"/>
              </a:rPr>
              <a:t>/</a:t>
            </a:r>
            <a:r>
              <a:rPr sz="3050" i="1" u="heavy" spc="-45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cs typeface="Verdana"/>
                <a:hlinkClick r:id="rId3"/>
              </a:rPr>
              <a:t> </a:t>
            </a:r>
            <a:r>
              <a:rPr sz="3050" u="heavy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cs typeface="Verdana"/>
                <a:hlinkClick r:id="rId3"/>
              </a:rPr>
              <a:t>migd.pe</a:t>
            </a:r>
            <a:r>
              <a:rPr sz="305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cs typeface="Verdana"/>
                <a:hlinkClick r:id="rId3"/>
              </a:rPr>
              <a:t>r</a:t>
            </a:r>
            <a:r>
              <a:rPr sz="3050" u="heavy" spc="1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cs typeface="Verdana"/>
                <a:hlinkClick r:id="rId3"/>
              </a:rPr>
              <a:t>m</a:t>
            </a:r>
            <a:r>
              <a:rPr sz="3050" u="heavy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cs typeface="Verdana"/>
                <a:hlinkClick r:id="rId3"/>
              </a:rPr>
              <a:t>k</a:t>
            </a:r>
            <a:r>
              <a:rPr sz="3050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cs typeface="Verdana"/>
                <a:hlinkClick r:id="rId3"/>
              </a:rPr>
              <a:t>r</a:t>
            </a:r>
            <a:r>
              <a:rPr sz="3050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cs typeface="Verdana"/>
                <a:hlinkClick r:id="rId3"/>
              </a:rPr>
              <a:t>ai.ru</a:t>
            </a:r>
            <a:endParaRPr sz="3050" dirty="0">
              <a:latin typeface="Cambria" panose="02040503050406030204" pitchFamily="18" charset="0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3170" y="7360867"/>
            <a:ext cx="1702308" cy="17023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53988" y="3939342"/>
            <a:ext cx="7640672" cy="73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7700">
              <a:lnSpc>
                <a:spcPts val="2805"/>
              </a:lnSpc>
              <a:spcBef>
                <a:spcPts val="95"/>
              </a:spcBef>
            </a:pPr>
            <a:r>
              <a:rPr sz="2450" spc="29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М</a:t>
            </a:r>
            <a:r>
              <a:rPr sz="2450" spc="11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и</a:t>
            </a:r>
            <a:r>
              <a:rPr sz="2450" spc="9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н</a:t>
            </a:r>
            <a:r>
              <a:rPr sz="2450" spc="11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и</a:t>
            </a:r>
            <a:r>
              <a:rPr sz="2450" spc="4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с</a:t>
            </a:r>
            <a:r>
              <a:rPr sz="2450" spc="-12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т</a:t>
            </a:r>
            <a:r>
              <a:rPr sz="2450" spc="5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е</a:t>
            </a:r>
            <a:r>
              <a:rPr sz="2450" spc="145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р</a:t>
            </a:r>
            <a:r>
              <a:rPr sz="2450" spc="4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с</a:t>
            </a:r>
            <a:r>
              <a:rPr sz="2450" spc="-6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т</a:t>
            </a:r>
            <a:r>
              <a:rPr sz="2450" spc="25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в</a:t>
            </a:r>
            <a:r>
              <a:rPr sz="2450" spc="65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о</a:t>
            </a:r>
            <a:r>
              <a:rPr sz="2450" spc="-22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 </a:t>
            </a:r>
            <a:r>
              <a:rPr sz="2450" spc="8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п</a:t>
            </a:r>
            <a:r>
              <a:rPr sz="2450" spc="65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о</a:t>
            </a:r>
            <a:r>
              <a:rPr sz="2450" spc="-22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 </a:t>
            </a:r>
            <a:r>
              <a:rPr sz="2450" spc="-9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у</a:t>
            </a:r>
            <a:r>
              <a:rPr sz="2450" spc="8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п</a:t>
            </a:r>
            <a:r>
              <a:rPr sz="2450" spc="14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р</a:t>
            </a:r>
            <a:r>
              <a:rPr sz="2450" spc="-45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а</a:t>
            </a:r>
            <a:r>
              <a:rPr sz="2450" spc="25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в</a:t>
            </a:r>
            <a:r>
              <a:rPr sz="2450" spc="2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л</a:t>
            </a:r>
            <a:r>
              <a:rPr sz="2450" spc="5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е</a:t>
            </a:r>
            <a:r>
              <a:rPr sz="2450" spc="9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н</a:t>
            </a:r>
            <a:r>
              <a:rPr sz="2450" spc="11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и</a:t>
            </a:r>
            <a:r>
              <a:rPr sz="2450" spc="6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ю</a:t>
            </a:r>
            <a:r>
              <a:rPr sz="2450" spc="-22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 </a:t>
            </a:r>
            <a:r>
              <a:rPr sz="2450" spc="11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и</a:t>
            </a:r>
            <a:r>
              <a:rPr sz="2450" spc="22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м</a:t>
            </a:r>
            <a:r>
              <a:rPr sz="2450" spc="-9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у</a:t>
            </a:r>
            <a:r>
              <a:rPr sz="2450" spc="9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щ</a:t>
            </a:r>
            <a:r>
              <a:rPr sz="2450" spc="5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е</a:t>
            </a:r>
            <a:r>
              <a:rPr sz="2450" spc="4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с</a:t>
            </a:r>
            <a:r>
              <a:rPr sz="2450" spc="-6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т</a:t>
            </a:r>
            <a:r>
              <a:rPr sz="2450" spc="25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в</a:t>
            </a:r>
            <a:r>
              <a:rPr sz="2450" spc="65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о</a:t>
            </a:r>
            <a:r>
              <a:rPr sz="2450" spc="225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м</a:t>
            </a:r>
            <a:endParaRPr sz="2450" dirty="0">
              <a:latin typeface="Cambria" panose="02040503050406030204" pitchFamily="18" charset="0"/>
              <a:cs typeface="Verdana"/>
            </a:endParaRPr>
          </a:p>
          <a:p>
            <a:pPr marL="12700">
              <a:lnSpc>
                <a:spcPts val="2805"/>
              </a:lnSpc>
            </a:pPr>
            <a:r>
              <a:rPr sz="2450" spc="114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и</a:t>
            </a:r>
            <a:r>
              <a:rPr sz="2450" spc="-215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 </a:t>
            </a:r>
            <a:r>
              <a:rPr sz="2450" spc="4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градостроительной</a:t>
            </a:r>
            <a:r>
              <a:rPr sz="2450" spc="-215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 </a:t>
            </a:r>
            <a:r>
              <a:rPr sz="2450" spc="2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деятельности</a:t>
            </a:r>
            <a:r>
              <a:rPr sz="2450" spc="-215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 </a:t>
            </a:r>
            <a:r>
              <a:rPr sz="2450" spc="7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Пермского</a:t>
            </a:r>
            <a:r>
              <a:rPr sz="2450" spc="-21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 </a:t>
            </a:r>
            <a:r>
              <a:rPr sz="2450" spc="20" dirty="0">
                <a:solidFill>
                  <a:srgbClr val="FFFFFF"/>
                </a:solidFill>
                <a:latin typeface="Cambria" panose="02040503050406030204" pitchFamily="18" charset="0"/>
                <a:cs typeface="Verdana"/>
              </a:rPr>
              <a:t>края</a:t>
            </a:r>
            <a:endParaRPr sz="2450" dirty="0">
              <a:latin typeface="Cambria" panose="02040503050406030204" pitchFamily="18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9173" y="1570632"/>
            <a:ext cx="1070302" cy="19969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88797" y="6366247"/>
            <a:ext cx="139155" cy="1084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69656" y="7097156"/>
            <a:ext cx="104392" cy="8502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2039151" y="529157"/>
            <a:ext cx="7340961" cy="10373715"/>
            <a:chOff x="12080327" y="523502"/>
            <a:chExt cx="7340961" cy="1037371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80327" y="523502"/>
              <a:ext cx="7340961" cy="103737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41023" y="2728779"/>
              <a:ext cx="4168967" cy="536769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164171" y="3290474"/>
              <a:ext cx="3975735" cy="4791075"/>
            </a:xfrm>
            <a:custGeom>
              <a:avLst/>
              <a:gdLst/>
              <a:ahLst/>
              <a:cxnLst/>
              <a:rect l="l" t="t" r="r" b="b"/>
              <a:pathLst>
                <a:path w="3975734" h="4791075">
                  <a:moveTo>
                    <a:pt x="631812" y="4418800"/>
                  </a:moveTo>
                  <a:lnTo>
                    <a:pt x="156006" y="3731285"/>
                  </a:lnTo>
                  <a:lnTo>
                    <a:pt x="203974" y="3421735"/>
                  </a:lnTo>
                  <a:lnTo>
                    <a:pt x="0" y="3505847"/>
                  </a:lnTo>
                  <a:lnTo>
                    <a:pt x="127431" y="3915676"/>
                  </a:lnTo>
                  <a:lnTo>
                    <a:pt x="132956" y="3879964"/>
                  </a:lnTo>
                  <a:lnTo>
                    <a:pt x="275805" y="4281830"/>
                  </a:lnTo>
                  <a:lnTo>
                    <a:pt x="631812" y="4418800"/>
                  </a:lnTo>
                  <a:close/>
                </a:path>
                <a:path w="3975734" h="4791075">
                  <a:moveTo>
                    <a:pt x="1052004" y="2915831"/>
                  </a:moveTo>
                  <a:lnTo>
                    <a:pt x="371297" y="2500058"/>
                  </a:lnTo>
                  <a:lnTo>
                    <a:pt x="191935" y="3045510"/>
                  </a:lnTo>
                  <a:lnTo>
                    <a:pt x="142925" y="3314941"/>
                  </a:lnTo>
                  <a:lnTo>
                    <a:pt x="257721" y="3125686"/>
                  </a:lnTo>
                  <a:lnTo>
                    <a:pt x="203974" y="3421735"/>
                  </a:lnTo>
                  <a:lnTo>
                    <a:pt x="419989" y="3724859"/>
                  </a:lnTo>
                  <a:lnTo>
                    <a:pt x="391782" y="3015386"/>
                  </a:lnTo>
                  <a:lnTo>
                    <a:pt x="1052004" y="2915831"/>
                  </a:lnTo>
                  <a:close/>
                </a:path>
                <a:path w="3975734" h="4791075">
                  <a:moveTo>
                    <a:pt x="1161008" y="603021"/>
                  </a:moveTo>
                  <a:lnTo>
                    <a:pt x="875995" y="456031"/>
                  </a:lnTo>
                  <a:lnTo>
                    <a:pt x="641134" y="780021"/>
                  </a:lnTo>
                  <a:lnTo>
                    <a:pt x="640499" y="1233589"/>
                  </a:lnTo>
                  <a:lnTo>
                    <a:pt x="639876" y="1687131"/>
                  </a:lnTo>
                  <a:lnTo>
                    <a:pt x="715365" y="1504340"/>
                  </a:lnTo>
                  <a:lnTo>
                    <a:pt x="724687" y="1633105"/>
                  </a:lnTo>
                  <a:lnTo>
                    <a:pt x="897877" y="1540802"/>
                  </a:lnTo>
                  <a:lnTo>
                    <a:pt x="797966" y="1304315"/>
                  </a:lnTo>
                  <a:lnTo>
                    <a:pt x="937247" y="967041"/>
                  </a:lnTo>
                  <a:lnTo>
                    <a:pt x="795185" y="877328"/>
                  </a:lnTo>
                  <a:lnTo>
                    <a:pt x="825906" y="717143"/>
                  </a:lnTo>
                  <a:lnTo>
                    <a:pt x="1161008" y="603021"/>
                  </a:lnTo>
                  <a:close/>
                </a:path>
                <a:path w="3975734" h="4791075">
                  <a:moveTo>
                    <a:pt x="1180274" y="2068360"/>
                  </a:moveTo>
                  <a:lnTo>
                    <a:pt x="639876" y="1687156"/>
                  </a:lnTo>
                  <a:lnTo>
                    <a:pt x="446163" y="2140750"/>
                  </a:lnTo>
                  <a:lnTo>
                    <a:pt x="371297" y="2500058"/>
                  </a:lnTo>
                  <a:lnTo>
                    <a:pt x="469722" y="2519286"/>
                  </a:lnTo>
                  <a:lnTo>
                    <a:pt x="460400" y="2222779"/>
                  </a:lnTo>
                  <a:lnTo>
                    <a:pt x="446163" y="2140775"/>
                  </a:lnTo>
                  <a:lnTo>
                    <a:pt x="1057135" y="2718003"/>
                  </a:lnTo>
                  <a:lnTo>
                    <a:pt x="809002" y="2104986"/>
                  </a:lnTo>
                  <a:lnTo>
                    <a:pt x="1180274" y="2068360"/>
                  </a:lnTo>
                  <a:close/>
                </a:path>
                <a:path w="3975734" h="4791075">
                  <a:moveTo>
                    <a:pt x="1197762" y="30645"/>
                  </a:moveTo>
                  <a:lnTo>
                    <a:pt x="956195" y="12"/>
                  </a:lnTo>
                  <a:lnTo>
                    <a:pt x="830973" y="219367"/>
                  </a:lnTo>
                  <a:lnTo>
                    <a:pt x="875995" y="456018"/>
                  </a:lnTo>
                  <a:lnTo>
                    <a:pt x="926236" y="170357"/>
                  </a:lnTo>
                  <a:lnTo>
                    <a:pt x="1197762" y="30645"/>
                  </a:lnTo>
                  <a:close/>
                </a:path>
                <a:path w="3975734" h="4791075">
                  <a:moveTo>
                    <a:pt x="1518589" y="746239"/>
                  </a:moveTo>
                  <a:lnTo>
                    <a:pt x="1361109" y="773328"/>
                  </a:lnTo>
                  <a:lnTo>
                    <a:pt x="1469059" y="865187"/>
                  </a:lnTo>
                  <a:lnTo>
                    <a:pt x="1518589" y="786790"/>
                  </a:lnTo>
                  <a:lnTo>
                    <a:pt x="1518589" y="746239"/>
                  </a:lnTo>
                  <a:close/>
                </a:path>
                <a:path w="3975734" h="4791075">
                  <a:moveTo>
                    <a:pt x="1665922" y="986307"/>
                  </a:moveTo>
                  <a:lnTo>
                    <a:pt x="1586547" y="986307"/>
                  </a:lnTo>
                  <a:lnTo>
                    <a:pt x="1506029" y="1065047"/>
                  </a:lnTo>
                  <a:lnTo>
                    <a:pt x="1621523" y="1110221"/>
                  </a:lnTo>
                  <a:lnTo>
                    <a:pt x="1665922" y="986307"/>
                  </a:lnTo>
                  <a:close/>
                </a:path>
                <a:path w="3975734" h="4791075">
                  <a:moveTo>
                    <a:pt x="1965490" y="778687"/>
                  </a:moveTo>
                  <a:lnTo>
                    <a:pt x="1814182" y="746226"/>
                  </a:lnTo>
                  <a:lnTo>
                    <a:pt x="1814182" y="786790"/>
                  </a:lnTo>
                  <a:lnTo>
                    <a:pt x="1863712" y="865187"/>
                  </a:lnTo>
                  <a:lnTo>
                    <a:pt x="1965490" y="778687"/>
                  </a:lnTo>
                  <a:close/>
                </a:path>
                <a:path w="3975734" h="4791075">
                  <a:moveTo>
                    <a:pt x="2006219" y="215785"/>
                  </a:moveTo>
                  <a:lnTo>
                    <a:pt x="1844090" y="177546"/>
                  </a:lnTo>
                  <a:lnTo>
                    <a:pt x="1955749" y="136093"/>
                  </a:lnTo>
                  <a:lnTo>
                    <a:pt x="1739811" y="152946"/>
                  </a:lnTo>
                  <a:lnTo>
                    <a:pt x="1666443" y="135623"/>
                  </a:lnTo>
                  <a:lnTo>
                    <a:pt x="1640865" y="160655"/>
                  </a:lnTo>
                  <a:lnTo>
                    <a:pt x="1463306" y="174498"/>
                  </a:lnTo>
                  <a:lnTo>
                    <a:pt x="1297762" y="380326"/>
                  </a:lnTo>
                  <a:lnTo>
                    <a:pt x="1747240" y="213499"/>
                  </a:lnTo>
                  <a:lnTo>
                    <a:pt x="2006219" y="215785"/>
                  </a:lnTo>
                  <a:close/>
                </a:path>
                <a:path w="3975734" h="4791075">
                  <a:moveTo>
                    <a:pt x="2033866" y="3990492"/>
                  </a:moveTo>
                  <a:lnTo>
                    <a:pt x="1792655" y="4080497"/>
                  </a:lnTo>
                  <a:lnTo>
                    <a:pt x="1756270" y="3890099"/>
                  </a:lnTo>
                  <a:lnTo>
                    <a:pt x="1797227" y="3785184"/>
                  </a:lnTo>
                  <a:lnTo>
                    <a:pt x="1666443" y="3282467"/>
                  </a:lnTo>
                  <a:lnTo>
                    <a:pt x="1663090" y="4128833"/>
                  </a:lnTo>
                  <a:lnTo>
                    <a:pt x="1713852" y="3998785"/>
                  </a:lnTo>
                  <a:lnTo>
                    <a:pt x="1706384" y="4112679"/>
                  </a:lnTo>
                  <a:lnTo>
                    <a:pt x="1663090" y="4128833"/>
                  </a:lnTo>
                  <a:lnTo>
                    <a:pt x="1701253" y="4190885"/>
                  </a:lnTo>
                  <a:lnTo>
                    <a:pt x="1661934" y="4791011"/>
                  </a:lnTo>
                  <a:lnTo>
                    <a:pt x="1844763" y="4353141"/>
                  </a:lnTo>
                  <a:lnTo>
                    <a:pt x="1819719" y="4222166"/>
                  </a:lnTo>
                  <a:lnTo>
                    <a:pt x="2033866" y="3990492"/>
                  </a:lnTo>
                  <a:close/>
                </a:path>
                <a:path w="3975734" h="4791075">
                  <a:moveTo>
                    <a:pt x="2035022" y="1877301"/>
                  </a:moveTo>
                  <a:lnTo>
                    <a:pt x="1814182" y="1511388"/>
                  </a:lnTo>
                  <a:lnTo>
                    <a:pt x="1518589" y="1511388"/>
                  </a:lnTo>
                  <a:lnTo>
                    <a:pt x="1498765" y="1544243"/>
                  </a:lnTo>
                  <a:lnTo>
                    <a:pt x="1412836" y="1557388"/>
                  </a:lnTo>
                  <a:lnTo>
                    <a:pt x="1297762" y="1877301"/>
                  </a:lnTo>
                  <a:lnTo>
                    <a:pt x="1180388" y="2068347"/>
                  </a:lnTo>
                  <a:lnTo>
                    <a:pt x="1516926" y="2311730"/>
                  </a:lnTo>
                  <a:lnTo>
                    <a:pt x="1662671" y="2783954"/>
                  </a:lnTo>
                  <a:lnTo>
                    <a:pt x="1663179" y="2417495"/>
                  </a:lnTo>
                  <a:lnTo>
                    <a:pt x="1666443" y="2419845"/>
                  </a:lnTo>
                  <a:lnTo>
                    <a:pt x="1666443" y="1877301"/>
                  </a:lnTo>
                  <a:lnTo>
                    <a:pt x="2035022" y="1877301"/>
                  </a:lnTo>
                  <a:close/>
                </a:path>
                <a:path w="3975734" h="4791075">
                  <a:moveTo>
                    <a:pt x="2443899" y="2810522"/>
                  </a:moveTo>
                  <a:lnTo>
                    <a:pt x="2164232" y="3227146"/>
                  </a:lnTo>
                  <a:lnTo>
                    <a:pt x="2259622" y="3628021"/>
                  </a:lnTo>
                  <a:lnTo>
                    <a:pt x="2443899" y="2810522"/>
                  </a:lnTo>
                  <a:close/>
                </a:path>
                <a:path w="3975734" h="4791075">
                  <a:moveTo>
                    <a:pt x="2503690" y="219367"/>
                  </a:moveTo>
                  <a:lnTo>
                    <a:pt x="2382024" y="0"/>
                  </a:lnTo>
                  <a:lnTo>
                    <a:pt x="2140458" y="31546"/>
                  </a:lnTo>
                  <a:lnTo>
                    <a:pt x="2227986" y="76822"/>
                  </a:lnTo>
                  <a:lnTo>
                    <a:pt x="2026005" y="177546"/>
                  </a:lnTo>
                  <a:lnTo>
                    <a:pt x="2190610" y="170878"/>
                  </a:lnTo>
                  <a:lnTo>
                    <a:pt x="2271039" y="99072"/>
                  </a:lnTo>
                  <a:lnTo>
                    <a:pt x="2503690" y="219367"/>
                  </a:lnTo>
                  <a:close/>
                </a:path>
                <a:path w="3975734" h="4791075">
                  <a:moveTo>
                    <a:pt x="2724416" y="1086154"/>
                  </a:moveTo>
                  <a:lnTo>
                    <a:pt x="2456789" y="456031"/>
                  </a:lnTo>
                  <a:lnTo>
                    <a:pt x="2455735" y="731266"/>
                  </a:lnTo>
                  <a:lnTo>
                    <a:pt x="2724416" y="1086154"/>
                  </a:lnTo>
                  <a:close/>
                </a:path>
                <a:path w="3975734" h="4791075">
                  <a:moveTo>
                    <a:pt x="3253511" y="1012088"/>
                  </a:moveTo>
                  <a:lnTo>
                    <a:pt x="2693847" y="778675"/>
                  </a:lnTo>
                  <a:lnTo>
                    <a:pt x="2858135" y="1021194"/>
                  </a:lnTo>
                  <a:lnTo>
                    <a:pt x="2998228" y="1017968"/>
                  </a:lnTo>
                  <a:lnTo>
                    <a:pt x="3165449" y="1181925"/>
                  </a:lnTo>
                  <a:lnTo>
                    <a:pt x="3253511" y="1012113"/>
                  </a:lnTo>
                  <a:close/>
                </a:path>
                <a:path w="3975734" h="4791075">
                  <a:moveTo>
                    <a:pt x="3331730" y="3776980"/>
                  </a:moveTo>
                  <a:lnTo>
                    <a:pt x="3091484" y="3377742"/>
                  </a:lnTo>
                  <a:lnTo>
                    <a:pt x="3103461" y="3249066"/>
                  </a:lnTo>
                  <a:lnTo>
                    <a:pt x="2802013" y="3063646"/>
                  </a:lnTo>
                  <a:lnTo>
                    <a:pt x="2951226" y="3396945"/>
                  </a:lnTo>
                  <a:lnTo>
                    <a:pt x="2925356" y="3422764"/>
                  </a:lnTo>
                  <a:lnTo>
                    <a:pt x="2986760" y="3476294"/>
                  </a:lnTo>
                  <a:lnTo>
                    <a:pt x="3065869" y="3652964"/>
                  </a:lnTo>
                  <a:lnTo>
                    <a:pt x="3075140" y="3553333"/>
                  </a:lnTo>
                  <a:lnTo>
                    <a:pt x="3120936" y="3593261"/>
                  </a:lnTo>
                  <a:lnTo>
                    <a:pt x="3065869" y="3652964"/>
                  </a:lnTo>
                  <a:lnTo>
                    <a:pt x="3215614" y="3987050"/>
                  </a:lnTo>
                  <a:lnTo>
                    <a:pt x="3182251" y="3646703"/>
                  </a:lnTo>
                  <a:lnTo>
                    <a:pt x="3331730" y="3776980"/>
                  </a:lnTo>
                  <a:close/>
                </a:path>
                <a:path w="3975734" h="4791075">
                  <a:moveTo>
                    <a:pt x="3429000" y="2195347"/>
                  </a:moveTo>
                  <a:lnTo>
                    <a:pt x="3367024" y="1950948"/>
                  </a:lnTo>
                  <a:lnTo>
                    <a:pt x="3047974" y="1586407"/>
                  </a:lnTo>
                  <a:lnTo>
                    <a:pt x="3429000" y="2195347"/>
                  </a:lnTo>
                  <a:close/>
                </a:path>
                <a:path w="3975734" h="4791075">
                  <a:moveTo>
                    <a:pt x="3625227" y="3518471"/>
                  </a:moveTo>
                  <a:lnTo>
                    <a:pt x="3491827" y="2619387"/>
                  </a:lnTo>
                  <a:lnTo>
                    <a:pt x="3404400" y="2880347"/>
                  </a:lnTo>
                  <a:lnTo>
                    <a:pt x="3625227" y="3518471"/>
                  </a:lnTo>
                  <a:close/>
                </a:path>
                <a:path w="3975734" h="4791075">
                  <a:moveTo>
                    <a:pt x="3741039" y="1681721"/>
                  </a:moveTo>
                  <a:lnTo>
                    <a:pt x="3593604" y="1463421"/>
                  </a:lnTo>
                  <a:lnTo>
                    <a:pt x="3608997" y="1585950"/>
                  </a:lnTo>
                  <a:lnTo>
                    <a:pt x="3741039" y="1681721"/>
                  </a:lnTo>
                  <a:close/>
                </a:path>
                <a:path w="3975734" h="4791075">
                  <a:moveTo>
                    <a:pt x="3975379" y="4608982"/>
                  </a:moveTo>
                  <a:lnTo>
                    <a:pt x="3384715" y="4090454"/>
                  </a:lnTo>
                  <a:lnTo>
                    <a:pt x="3373513" y="4158932"/>
                  </a:lnTo>
                  <a:lnTo>
                    <a:pt x="3215614" y="3987050"/>
                  </a:lnTo>
                  <a:lnTo>
                    <a:pt x="3351873" y="4291342"/>
                  </a:lnTo>
                  <a:lnTo>
                    <a:pt x="3346081" y="4326839"/>
                  </a:lnTo>
                  <a:lnTo>
                    <a:pt x="3373234" y="4339018"/>
                  </a:lnTo>
                  <a:lnTo>
                    <a:pt x="3494138" y="4608982"/>
                  </a:lnTo>
                  <a:lnTo>
                    <a:pt x="3787000" y="4608982"/>
                  </a:lnTo>
                  <a:lnTo>
                    <a:pt x="3655047" y="4465371"/>
                  </a:lnTo>
                  <a:lnTo>
                    <a:pt x="3975379" y="4608982"/>
                  </a:lnTo>
                  <a:close/>
                </a:path>
              </a:pathLst>
            </a:custGeom>
            <a:solidFill>
              <a:srgbClr val="1089C8">
                <a:alpha val="707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164176" y="3279146"/>
              <a:ext cx="3975735" cy="4812665"/>
            </a:xfrm>
            <a:custGeom>
              <a:avLst/>
              <a:gdLst/>
              <a:ahLst/>
              <a:cxnLst/>
              <a:rect l="l" t="t" r="r" b="b"/>
              <a:pathLst>
                <a:path w="3975734" h="4812665">
                  <a:moveTo>
                    <a:pt x="1037455" y="165398"/>
                  </a:moveTo>
                  <a:lnTo>
                    <a:pt x="1518592" y="757547"/>
                  </a:lnTo>
                  <a:lnTo>
                    <a:pt x="2190613" y="182203"/>
                  </a:lnTo>
                </a:path>
                <a:path w="3975734" h="4812665">
                  <a:moveTo>
                    <a:pt x="909815" y="504382"/>
                  </a:moveTo>
                  <a:lnTo>
                    <a:pt x="1518592" y="757547"/>
                  </a:lnTo>
                  <a:lnTo>
                    <a:pt x="1474405" y="183795"/>
                  </a:lnTo>
                </a:path>
                <a:path w="3975734" h="4812665">
                  <a:moveTo>
                    <a:pt x="1650839" y="2653154"/>
                  </a:moveTo>
                  <a:lnTo>
                    <a:pt x="2152499" y="2079685"/>
                  </a:lnTo>
                  <a:lnTo>
                    <a:pt x="892852" y="1213135"/>
                  </a:lnTo>
                  <a:lnTo>
                    <a:pt x="685110" y="1469735"/>
                  </a:lnTo>
                  <a:lnTo>
                    <a:pt x="1361005" y="784656"/>
                  </a:lnTo>
                </a:path>
                <a:path w="3975734" h="4812665">
                  <a:moveTo>
                    <a:pt x="875994" y="467347"/>
                  </a:moveTo>
                  <a:lnTo>
                    <a:pt x="687204" y="891962"/>
                  </a:lnTo>
                  <a:lnTo>
                    <a:pt x="892852" y="1213135"/>
                  </a:lnTo>
                  <a:lnTo>
                    <a:pt x="1506027" y="1076386"/>
                  </a:lnTo>
                </a:path>
                <a:path w="3975734" h="4812665">
                  <a:moveTo>
                    <a:pt x="1297761" y="1888623"/>
                  </a:moveTo>
                  <a:lnTo>
                    <a:pt x="1399538" y="1935312"/>
                  </a:lnTo>
                  <a:lnTo>
                    <a:pt x="1666441" y="2431161"/>
                  </a:lnTo>
                  <a:lnTo>
                    <a:pt x="3237388" y="2992579"/>
                  </a:lnTo>
                  <a:lnTo>
                    <a:pt x="3625229" y="3529787"/>
                  </a:lnTo>
                  <a:lnTo>
                    <a:pt x="3539996" y="4228970"/>
                  </a:lnTo>
                  <a:lnTo>
                    <a:pt x="3914645" y="4019008"/>
                  </a:lnTo>
                </a:path>
                <a:path w="3975734" h="4812665">
                  <a:moveTo>
                    <a:pt x="2152499" y="2079685"/>
                  </a:moveTo>
                  <a:lnTo>
                    <a:pt x="1008974" y="2452574"/>
                  </a:lnTo>
                  <a:lnTo>
                    <a:pt x="844267" y="2077455"/>
                  </a:lnTo>
                  <a:lnTo>
                    <a:pt x="1361005" y="784656"/>
                  </a:lnTo>
                  <a:lnTo>
                    <a:pt x="742804" y="769138"/>
                  </a:lnTo>
                </a:path>
                <a:path w="3975734" h="4812665">
                  <a:moveTo>
                    <a:pt x="191931" y="3056828"/>
                  </a:moveTo>
                  <a:lnTo>
                    <a:pt x="407108" y="2995144"/>
                  </a:lnTo>
                  <a:lnTo>
                    <a:pt x="656629" y="2674860"/>
                  </a:lnTo>
                  <a:lnTo>
                    <a:pt x="1666441" y="2431172"/>
                  </a:lnTo>
                  <a:lnTo>
                    <a:pt x="637153" y="3849736"/>
                  </a:lnTo>
                  <a:lnTo>
                    <a:pt x="501764" y="4251210"/>
                  </a:lnTo>
                  <a:lnTo>
                    <a:pt x="1025623" y="4054305"/>
                  </a:lnTo>
                  <a:lnTo>
                    <a:pt x="965415" y="4088189"/>
                  </a:lnTo>
                  <a:lnTo>
                    <a:pt x="771704" y="4239263"/>
                  </a:lnTo>
                  <a:lnTo>
                    <a:pt x="631813" y="4430126"/>
                  </a:lnTo>
                  <a:lnTo>
                    <a:pt x="369622" y="3899577"/>
                  </a:lnTo>
                </a:path>
                <a:path w="3975734" h="4812665">
                  <a:moveTo>
                    <a:pt x="3194352" y="2531525"/>
                  </a:moveTo>
                  <a:lnTo>
                    <a:pt x="3067236" y="1900559"/>
                  </a:lnTo>
                  <a:lnTo>
                    <a:pt x="2529451" y="3044786"/>
                  </a:lnTo>
                  <a:lnTo>
                    <a:pt x="2578036" y="3763843"/>
                  </a:lnTo>
                  <a:lnTo>
                    <a:pt x="2173336" y="2899450"/>
                  </a:lnTo>
                  <a:lnTo>
                    <a:pt x="1987688" y="3166280"/>
                  </a:lnTo>
                  <a:lnTo>
                    <a:pt x="1780469" y="3359091"/>
                  </a:lnTo>
                </a:path>
                <a:path w="3975734" h="4812665">
                  <a:moveTo>
                    <a:pt x="2035016" y="1888623"/>
                  </a:moveTo>
                  <a:lnTo>
                    <a:pt x="2220141" y="1720921"/>
                  </a:lnTo>
                  <a:lnTo>
                    <a:pt x="2337520" y="1842195"/>
                  </a:lnTo>
                  <a:lnTo>
                    <a:pt x="2152499" y="2079674"/>
                  </a:lnTo>
                  <a:lnTo>
                    <a:pt x="2578036" y="3763853"/>
                  </a:lnTo>
                  <a:lnTo>
                    <a:pt x="2668609" y="3116334"/>
                  </a:lnTo>
                  <a:lnTo>
                    <a:pt x="1987688" y="3166280"/>
                  </a:lnTo>
                  <a:lnTo>
                    <a:pt x="1663090" y="4140167"/>
                  </a:lnTo>
                  <a:lnTo>
                    <a:pt x="1769893" y="3531096"/>
                  </a:lnTo>
                  <a:lnTo>
                    <a:pt x="1987688" y="3166280"/>
                  </a:lnTo>
                  <a:lnTo>
                    <a:pt x="1667069" y="1528225"/>
                  </a:lnTo>
                  <a:lnTo>
                    <a:pt x="2152499" y="2079674"/>
                  </a:lnTo>
                  <a:lnTo>
                    <a:pt x="2664212" y="857586"/>
                  </a:lnTo>
                </a:path>
                <a:path w="3975734" h="4812665">
                  <a:moveTo>
                    <a:pt x="1663090" y="4140156"/>
                  </a:moveTo>
                  <a:lnTo>
                    <a:pt x="2005174" y="4463675"/>
                  </a:lnTo>
                  <a:lnTo>
                    <a:pt x="2326316" y="4088221"/>
                  </a:lnTo>
                  <a:lnTo>
                    <a:pt x="1663090" y="4140156"/>
                  </a:lnTo>
                  <a:close/>
                </a:path>
                <a:path w="3975734" h="4812665">
                  <a:moveTo>
                    <a:pt x="419987" y="3736179"/>
                  </a:moveTo>
                  <a:lnTo>
                    <a:pt x="203972" y="3433057"/>
                  </a:lnTo>
                  <a:lnTo>
                    <a:pt x="127430" y="3927000"/>
                  </a:lnTo>
                  <a:lnTo>
                    <a:pt x="419987" y="3736179"/>
                  </a:lnTo>
                </a:path>
                <a:path w="3975734" h="4812665">
                  <a:moveTo>
                    <a:pt x="1356398" y="3118816"/>
                  </a:moveTo>
                  <a:lnTo>
                    <a:pt x="770866" y="3550855"/>
                  </a:lnTo>
                  <a:lnTo>
                    <a:pt x="637153" y="3849725"/>
                  </a:lnTo>
                </a:path>
                <a:path w="3975734" h="4812665">
                  <a:moveTo>
                    <a:pt x="770866" y="3550855"/>
                  </a:moveTo>
                  <a:lnTo>
                    <a:pt x="1052009" y="2927156"/>
                  </a:lnTo>
                  <a:lnTo>
                    <a:pt x="1021958" y="3114439"/>
                  </a:lnTo>
                  <a:lnTo>
                    <a:pt x="435902" y="3166992"/>
                  </a:lnTo>
                  <a:lnTo>
                    <a:pt x="637153" y="3849725"/>
                  </a:lnTo>
                  <a:lnTo>
                    <a:pt x="432971" y="3655260"/>
                  </a:lnTo>
                </a:path>
                <a:path w="3975734" h="4812665">
                  <a:moveTo>
                    <a:pt x="222715" y="3793957"/>
                  </a:moveTo>
                  <a:lnTo>
                    <a:pt x="1057140" y="2729320"/>
                  </a:lnTo>
                  <a:lnTo>
                    <a:pt x="136749" y="3663270"/>
                  </a:lnTo>
                  <a:lnTo>
                    <a:pt x="0" y="3517170"/>
                  </a:lnTo>
                  <a:lnTo>
                    <a:pt x="222715" y="3793957"/>
                  </a:lnTo>
                  <a:close/>
                </a:path>
                <a:path w="3975734" h="4812665">
                  <a:moveTo>
                    <a:pt x="0" y="3517159"/>
                  </a:moveTo>
                  <a:lnTo>
                    <a:pt x="117378" y="3729132"/>
                  </a:lnTo>
                  <a:lnTo>
                    <a:pt x="230778" y="3793287"/>
                  </a:lnTo>
                  <a:lnTo>
                    <a:pt x="470352" y="4332684"/>
                  </a:lnTo>
                  <a:lnTo>
                    <a:pt x="369622" y="3899577"/>
                  </a:lnTo>
                  <a:lnTo>
                    <a:pt x="770866" y="3550855"/>
                  </a:lnTo>
                  <a:lnTo>
                    <a:pt x="574432" y="2889901"/>
                  </a:lnTo>
                  <a:lnTo>
                    <a:pt x="1666441" y="2431172"/>
                  </a:lnTo>
                  <a:lnTo>
                    <a:pt x="572862" y="2118029"/>
                  </a:lnTo>
                  <a:lnTo>
                    <a:pt x="446164" y="2152081"/>
                  </a:lnTo>
                  <a:lnTo>
                    <a:pt x="805106" y="2329677"/>
                  </a:lnTo>
                  <a:lnTo>
                    <a:pt x="812121" y="1956704"/>
                  </a:lnTo>
                  <a:lnTo>
                    <a:pt x="1065831" y="1761967"/>
                  </a:lnTo>
                  <a:lnTo>
                    <a:pt x="1586548" y="1408396"/>
                  </a:lnTo>
                </a:path>
                <a:path w="3975734" h="4812665">
                  <a:moveTo>
                    <a:pt x="673696" y="3874101"/>
                  </a:moveTo>
                  <a:lnTo>
                    <a:pt x="647310" y="4030987"/>
                  </a:lnTo>
                  <a:lnTo>
                    <a:pt x="1025623" y="4054316"/>
                  </a:lnTo>
                  <a:lnTo>
                    <a:pt x="230778" y="3793287"/>
                  </a:lnTo>
                  <a:lnTo>
                    <a:pt x="407108" y="2995154"/>
                  </a:lnTo>
                  <a:lnTo>
                    <a:pt x="546475" y="3139318"/>
                  </a:lnTo>
                  <a:lnTo>
                    <a:pt x="501764" y="4251210"/>
                  </a:lnTo>
                </a:path>
                <a:path w="3975734" h="4812665">
                  <a:moveTo>
                    <a:pt x="191931" y="3056828"/>
                  </a:moveTo>
                  <a:lnTo>
                    <a:pt x="369517" y="2807631"/>
                  </a:lnTo>
                  <a:lnTo>
                    <a:pt x="574432" y="2889901"/>
                  </a:lnTo>
                  <a:lnTo>
                    <a:pt x="747935" y="2926392"/>
                  </a:lnTo>
                  <a:lnTo>
                    <a:pt x="1057140" y="2729309"/>
                  </a:lnTo>
                </a:path>
                <a:path w="3975734" h="4812665">
                  <a:moveTo>
                    <a:pt x="551082" y="3654087"/>
                  </a:moveTo>
                  <a:lnTo>
                    <a:pt x="574432" y="2889901"/>
                  </a:lnTo>
                  <a:lnTo>
                    <a:pt x="680816" y="2808689"/>
                  </a:lnTo>
                  <a:lnTo>
                    <a:pt x="656629" y="2674860"/>
                  </a:lnTo>
                  <a:lnTo>
                    <a:pt x="2187158" y="2724953"/>
                  </a:lnTo>
                </a:path>
                <a:path w="3975734" h="4812665">
                  <a:moveTo>
                    <a:pt x="597678" y="1899073"/>
                  </a:moveTo>
                  <a:lnTo>
                    <a:pt x="656629" y="2674860"/>
                  </a:lnTo>
                  <a:lnTo>
                    <a:pt x="1504247" y="3074827"/>
                  </a:lnTo>
                  <a:lnTo>
                    <a:pt x="1666441" y="3293794"/>
                  </a:lnTo>
                  <a:lnTo>
                    <a:pt x="2259721" y="3639334"/>
                  </a:lnTo>
                </a:path>
                <a:path w="3975734" h="4812665">
                  <a:moveTo>
                    <a:pt x="2382021" y="11329"/>
                  </a:moveTo>
                  <a:lnTo>
                    <a:pt x="2456783" y="467347"/>
                  </a:lnTo>
                  <a:lnTo>
                    <a:pt x="2171871" y="614358"/>
                  </a:lnTo>
                  <a:lnTo>
                    <a:pt x="2382021" y="11329"/>
                  </a:lnTo>
                  <a:close/>
                </a:path>
                <a:path w="3975734" h="4812665">
                  <a:moveTo>
                    <a:pt x="1027089" y="300901"/>
                  </a:moveTo>
                  <a:lnTo>
                    <a:pt x="2171871" y="614347"/>
                  </a:lnTo>
                </a:path>
                <a:path w="3975734" h="4812665">
                  <a:moveTo>
                    <a:pt x="1518592" y="757547"/>
                  </a:moveTo>
                  <a:lnTo>
                    <a:pt x="1575868" y="487210"/>
                  </a:lnTo>
                  <a:lnTo>
                    <a:pt x="1666441" y="146948"/>
                  </a:lnTo>
                  <a:lnTo>
                    <a:pt x="1035465" y="470257"/>
                  </a:lnTo>
                  <a:lnTo>
                    <a:pt x="830969" y="230673"/>
                  </a:lnTo>
                  <a:lnTo>
                    <a:pt x="1297761" y="391642"/>
                  </a:lnTo>
                  <a:lnTo>
                    <a:pt x="1090228" y="0"/>
                  </a:lnTo>
                </a:path>
                <a:path w="3975734" h="4812665">
                  <a:moveTo>
                    <a:pt x="2382021" y="11329"/>
                  </a:moveTo>
                  <a:lnTo>
                    <a:pt x="2419507" y="392616"/>
                  </a:lnTo>
                  <a:lnTo>
                    <a:pt x="1666441" y="146958"/>
                  </a:lnTo>
                  <a:lnTo>
                    <a:pt x="2395529" y="978357"/>
                  </a:lnTo>
                  <a:lnTo>
                    <a:pt x="2134175" y="1089349"/>
                  </a:lnTo>
                  <a:lnTo>
                    <a:pt x="2171871" y="614358"/>
                  </a:lnTo>
                  <a:lnTo>
                    <a:pt x="2693844" y="789996"/>
                  </a:lnTo>
                  <a:lnTo>
                    <a:pt x="1965489" y="789996"/>
                  </a:lnTo>
                  <a:lnTo>
                    <a:pt x="2104019" y="1444730"/>
                  </a:lnTo>
                  <a:lnTo>
                    <a:pt x="2664212" y="857586"/>
                  </a:lnTo>
                  <a:lnTo>
                    <a:pt x="2454584" y="2158604"/>
                  </a:lnTo>
                </a:path>
                <a:path w="3975734" h="4812665">
                  <a:moveTo>
                    <a:pt x="2503693" y="230684"/>
                  </a:moveTo>
                  <a:lnTo>
                    <a:pt x="1666441" y="391652"/>
                  </a:lnTo>
                  <a:lnTo>
                    <a:pt x="1383413" y="146508"/>
                  </a:lnTo>
                  <a:lnTo>
                    <a:pt x="1361110" y="784656"/>
                  </a:lnTo>
                  <a:lnTo>
                    <a:pt x="723957" y="866957"/>
                  </a:lnTo>
                  <a:lnTo>
                    <a:pt x="1265301" y="1376397"/>
                  </a:lnTo>
                  <a:lnTo>
                    <a:pt x="956201" y="11319"/>
                  </a:lnTo>
                  <a:lnTo>
                    <a:pt x="1361110" y="784656"/>
                  </a:lnTo>
                </a:path>
                <a:path w="3975734" h="4812665">
                  <a:moveTo>
                    <a:pt x="1666441" y="146948"/>
                  </a:moveTo>
                  <a:lnTo>
                    <a:pt x="937248" y="978357"/>
                  </a:lnTo>
                  <a:lnTo>
                    <a:pt x="1586548" y="1275950"/>
                  </a:lnTo>
                  <a:lnTo>
                    <a:pt x="1265301" y="1376397"/>
                  </a:lnTo>
                  <a:lnTo>
                    <a:pt x="1518592" y="1522718"/>
                  </a:lnTo>
                  <a:lnTo>
                    <a:pt x="776834" y="1699560"/>
                  </a:lnTo>
                  <a:lnTo>
                    <a:pt x="663435" y="1221365"/>
                  </a:lnTo>
                  <a:lnTo>
                    <a:pt x="641132" y="791347"/>
                  </a:lnTo>
                  <a:lnTo>
                    <a:pt x="1035465" y="470268"/>
                  </a:lnTo>
                  <a:lnTo>
                    <a:pt x="996932" y="769547"/>
                  </a:lnTo>
                  <a:lnTo>
                    <a:pt x="1265301" y="1376397"/>
                  </a:lnTo>
                  <a:lnTo>
                    <a:pt x="892852" y="1213125"/>
                  </a:lnTo>
                  <a:lnTo>
                    <a:pt x="1180278" y="2079685"/>
                  </a:lnTo>
                  <a:lnTo>
                    <a:pt x="1356398" y="3118816"/>
                  </a:lnTo>
                  <a:lnTo>
                    <a:pt x="407108" y="2995154"/>
                  </a:lnTo>
                  <a:lnTo>
                    <a:pt x="792122" y="3290590"/>
                  </a:lnTo>
                  <a:lnTo>
                    <a:pt x="770866" y="3550844"/>
                  </a:lnTo>
                  <a:lnTo>
                    <a:pt x="904370" y="3557064"/>
                  </a:lnTo>
                </a:path>
                <a:path w="3975734" h="4812665">
                  <a:moveTo>
                    <a:pt x="1263835" y="1389381"/>
                  </a:moveTo>
                  <a:lnTo>
                    <a:pt x="1341425" y="1070281"/>
                  </a:lnTo>
                  <a:lnTo>
                    <a:pt x="892852" y="1213146"/>
                  </a:lnTo>
                  <a:lnTo>
                    <a:pt x="961541" y="109829"/>
                  </a:lnTo>
                </a:path>
                <a:path w="3975734" h="4812665">
                  <a:moveTo>
                    <a:pt x="2152499" y="2079685"/>
                  </a:moveTo>
                  <a:lnTo>
                    <a:pt x="726574" y="1903250"/>
                  </a:lnTo>
                </a:path>
                <a:path w="3975734" h="4812665">
                  <a:moveTo>
                    <a:pt x="1180278" y="2079685"/>
                  </a:moveTo>
                  <a:lnTo>
                    <a:pt x="2784836" y="1115630"/>
                  </a:lnTo>
                  <a:lnTo>
                    <a:pt x="2861902" y="896600"/>
                  </a:lnTo>
                  <a:lnTo>
                    <a:pt x="3253513" y="1023434"/>
                  </a:lnTo>
                  <a:lnTo>
                    <a:pt x="3506804" y="1406355"/>
                  </a:lnTo>
                  <a:lnTo>
                    <a:pt x="3299690" y="1752166"/>
                  </a:lnTo>
                </a:path>
                <a:path w="3975734" h="4812665">
                  <a:moveTo>
                    <a:pt x="3202101" y="2536802"/>
                  </a:moveTo>
                  <a:lnTo>
                    <a:pt x="2692169" y="1696880"/>
                  </a:lnTo>
                  <a:lnTo>
                    <a:pt x="1814185" y="1522718"/>
                  </a:lnTo>
                  <a:lnTo>
                    <a:pt x="1903397" y="1120981"/>
                  </a:lnTo>
                </a:path>
                <a:path w="3975734" h="4812665">
                  <a:moveTo>
                    <a:pt x="3151317" y="1422584"/>
                  </a:moveTo>
                  <a:lnTo>
                    <a:pt x="2692169" y="1696869"/>
                  </a:lnTo>
                  <a:lnTo>
                    <a:pt x="3299690" y="1752166"/>
                  </a:lnTo>
                  <a:lnTo>
                    <a:pt x="3171631" y="2237230"/>
                  </a:lnTo>
                  <a:lnTo>
                    <a:pt x="2152499" y="2079685"/>
                  </a:lnTo>
                  <a:lnTo>
                    <a:pt x="3194352" y="2531514"/>
                  </a:lnTo>
                  <a:lnTo>
                    <a:pt x="3046085" y="3045530"/>
                  </a:lnTo>
                  <a:lnTo>
                    <a:pt x="2152499" y="2079685"/>
                  </a:lnTo>
                  <a:lnTo>
                    <a:pt x="1780469" y="3359101"/>
                  </a:lnTo>
                  <a:lnTo>
                    <a:pt x="1712932" y="3423340"/>
                  </a:lnTo>
                  <a:lnTo>
                    <a:pt x="1666441" y="3293784"/>
                  </a:lnTo>
                  <a:lnTo>
                    <a:pt x="1568015" y="3285826"/>
                  </a:lnTo>
                </a:path>
                <a:path w="3975734" h="4812665">
                  <a:moveTo>
                    <a:pt x="2290506" y="742574"/>
                  </a:moveTo>
                  <a:lnTo>
                    <a:pt x="2382021" y="11329"/>
                  </a:lnTo>
                  <a:lnTo>
                    <a:pt x="2298359" y="76029"/>
                  </a:lnTo>
                  <a:lnTo>
                    <a:pt x="1908528" y="299676"/>
                  </a:lnTo>
                  <a:lnTo>
                    <a:pt x="1965489" y="789996"/>
                  </a:lnTo>
                  <a:lnTo>
                    <a:pt x="3067236" y="1900549"/>
                  </a:lnTo>
                  <a:lnTo>
                    <a:pt x="2922109" y="2931282"/>
                  </a:lnTo>
                  <a:lnTo>
                    <a:pt x="1806960" y="2174614"/>
                  </a:lnTo>
                  <a:lnTo>
                    <a:pt x="805106" y="2329677"/>
                  </a:lnTo>
                  <a:lnTo>
                    <a:pt x="597678" y="1899062"/>
                  </a:lnTo>
                  <a:lnTo>
                    <a:pt x="844267" y="2077455"/>
                  </a:lnTo>
                  <a:lnTo>
                    <a:pt x="541030" y="2250004"/>
                  </a:lnTo>
                  <a:lnTo>
                    <a:pt x="407108" y="2995165"/>
                  </a:lnTo>
                  <a:lnTo>
                    <a:pt x="435902" y="3166982"/>
                  </a:lnTo>
                  <a:lnTo>
                    <a:pt x="203972" y="3433057"/>
                  </a:lnTo>
                  <a:lnTo>
                    <a:pt x="275803" y="4293136"/>
                  </a:lnTo>
                  <a:lnTo>
                    <a:pt x="419987" y="3736168"/>
                  </a:lnTo>
                  <a:lnTo>
                    <a:pt x="407108" y="2995165"/>
                  </a:lnTo>
                  <a:lnTo>
                    <a:pt x="371297" y="2511368"/>
                  </a:lnTo>
                  <a:lnTo>
                    <a:pt x="145335" y="3313564"/>
                  </a:lnTo>
                  <a:lnTo>
                    <a:pt x="203972" y="3433057"/>
                  </a:lnTo>
                  <a:lnTo>
                    <a:pt x="0" y="3517159"/>
                  </a:lnTo>
                  <a:lnTo>
                    <a:pt x="407108" y="2995165"/>
                  </a:lnTo>
                  <a:lnTo>
                    <a:pt x="2327154" y="2727906"/>
                  </a:lnTo>
                  <a:lnTo>
                    <a:pt x="3067236" y="1900549"/>
                  </a:lnTo>
                  <a:lnTo>
                    <a:pt x="2454584" y="2158604"/>
                  </a:lnTo>
                  <a:lnTo>
                    <a:pt x="2767559" y="2660201"/>
                  </a:lnTo>
                  <a:lnTo>
                    <a:pt x="2713529" y="2679112"/>
                  </a:lnTo>
                  <a:lnTo>
                    <a:pt x="2692169" y="1696869"/>
                  </a:lnTo>
                  <a:lnTo>
                    <a:pt x="3801350" y="2489641"/>
                  </a:lnTo>
                </a:path>
                <a:path w="3975734" h="4812665">
                  <a:moveTo>
                    <a:pt x="3741037" y="1693047"/>
                  </a:moveTo>
                  <a:lnTo>
                    <a:pt x="2349352" y="2020723"/>
                  </a:lnTo>
                  <a:lnTo>
                    <a:pt x="2152499" y="2079674"/>
                  </a:lnTo>
                  <a:lnTo>
                    <a:pt x="1888005" y="2106647"/>
                  </a:lnTo>
                  <a:lnTo>
                    <a:pt x="1180382" y="2079674"/>
                  </a:lnTo>
                  <a:lnTo>
                    <a:pt x="805106" y="2329688"/>
                  </a:lnTo>
                  <a:lnTo>
                    <a:pt x="1987688" y="3166280"/>
                  </a:lnTo>
                  <a:lnTo>
                    <a:pt x="2259617" y="3639334"/>
                  </a:lnTo>
                  <a:lnTo>
                    <a:pt x="1769893" y="3531096"/>
                  </a:lnTo>
                  <a:lnTo>
                    <a:pt x="1712932" y="3423351"/>
                  </a:lnTo>
                </a:path>
                <a:path w="3975734" h="4812665">
                  <a:moveTo>
                    <a:pt x="2540132" y="666524"/>
                  </a:moveTo>
                  <a:lnTo>
                    <a:pt x="2035016" y="391652"/>
                  </a:lnTo>
                  <a:lnTo>
                    <a:pt x="2140458" y="42867"/>
                  </a:lnTo>
                </a:path>
                <a:path w="3975734" h="4812665">
                  <a:moveTo>
                    <a:pt x="2035016" y="391652"/>
                  </a:moveTo>
                  <a:lnTo>
                    <a:pt x="2463171" y="168748"/>
                  </a:lnTo>
                </a:path>
                <a:path w="3975734" h="4812665">
                  <a:moveTo>
                    <a:pt x="2184540" y="90405"/>
                  </a:moveTo>
                  <a:lnTo>
                    <a:pt x="2171871" y="614347"/>
                  </a:lnTo>
                </a:path>
                <a:path w="3975734" h="4812665">
                  <a:moveTo>
                    <a:pt x="3750671" y="2350986"/>
                  </a:moveTo>
                  <a:lnTo>
                    <a:pt x="3625229" y="3529798"/>
                  </a:lnTo>
                  <a:lnTo>
                    <a:pt x="3813810" y="3370944"/>
                  </a:lnTo>
                  <a:lnTo>
                    <a:pt x="3839778" y="2925963"/>
                  </a:lnTo>
                  <a:lnTo>
                    <a:pt x="3065875" y="3664275"/>
                  </a:lnTo>
                  <a:lnTo>
                    <a:pt x="3046085" y="3045519"/>
                  </a:lnTo>
                  <a:lnTo>
                    <a:pt x="3728577" y="3225105"/>
                  </a:lnTo>
                  <a:lnTo>
                    <a:pt x="3065875" y="3664275"/>
                  </a:lnTo>
                  <a:lnTo>
                    <a:pt x="3975376" y="4620288"/>
                  </a:lnTo>
                </a:path>
                <a:path w="3975734" h="4812665">
                  <a:moveTo>
                    <a:pt x="3625229" y="3529798"/>
                  </a:moveTo>
                  <a:lnTo>
                    <a:pt x="3040430" y="3316077"/>
                  </a:lnTo>
                  <a:lnTo>
                    <a:pt x="2922109" y="2931282"/>
                  </a:lnTo>
                  <a:lnTo>
                    <a:pt x="3065875" y="3664286"/>
                  </a:lnTo>
                  <a:lnTo>
                    <a:pt x="3906896" y="3764094"/>
                  </a:lnTo>
                  <a:lnTo>
                    <a:pt x="2802008" y="3074963"/>
                  </a:lnTo>
                  <a:lnTo>
                    <a:pt x="2152499" y="2079685"/>
                  </a:lnTo>
                  <a:lnTo>
                    <a:pt x="3118962" y="2014284"/>
                  </a:lnTo>
                </a:path>
                <a:path w="3975734" h="4812665">
                  <a:moveTo>
                    <a:pt x="2922109" y="2931282"/>
                  </a:moveTo>
                  <a:lnTo>
                    <a:pt x="3230791" y="2694546"/>
                  </a:lnTo>
                  <a:lnTo>
                    <a:pt x="3732137" y="2124699"/>
                  </a:lnTo>
                  <a:lnTo>
                    <a:pt x="3069330" y="2221419"/>
                  </a:lnTo>
                  <a:lnTo>
                    <a:pt x="3741037" y="1693037"/>
                  </a:lnTo>
                  <a:lnTo>
                    <a:pt x="3047970" y="1591281"/>
                  </a:lnTo>
                  <a:lnTo>
                    <a:pt x="2701907" y="1845064"/>
                  </a:lnTo>
                  <a:lnTo>
                    <a:pt x="2472071" y="2163567"/>
                  </a:lnTo>
                  <a:lnTo>
                    <a:pt x="2068104" y="2612831"/>
                  </a:lnTo>
                </a:path>
                <a:path w="3975734" h="4812665">
                  <a:moveTo>
                    <a:pt x="3539996" y="4228970"/>
                  </a:moveTo>
                  <a:lnTo>
                    <a:pt x="3494134" y="4620299"/>
                  </a:lnTo>
                  <a:lnTo>
                    <a:pt x="3905430" y="4280508"/>
                  </a:lnTo>
                </a:path>
                <a:path w="3975734" h="4812665">
                  <a:moveTo>
                    <a:pt x="2802008" y="3074963"/>
                  </a:moveTo>
                  <a:lnTo>
                    <a:pt x="1663090" y="4140146"/>
                  </a:lnTo>
                  <a:lnTo>
                    <a:pt x="1432102" y="3163882"/>
                  </a:lnTo>
                </a:path>
                <a:path w="3975734" h="4812665">
                  <a:moveTo>
                    <a:pt x="1450741" y="3700306"/>
                  </a:moveTo>
                  <a:lnTo>
                    <a:pt x="2802008" y="3074963"/>
                  </a:lnTo>
                  <a:lnTo>
                    <a:pt x="3871609" y="3401037"/>
                  </a:lnTo>
                </a:path>
                <a:path w="3975734" h="4812665">
                  <a:moveTo>
                    <a:pt x="2449140" y="4155245"/>
                  </a:moveTo>
                  <a:lnTo>
                    <a:pt x="2334379" y="4077655"/>
                  </a:lnTo>
                  <a:lnTo>
                    <a:pt x="1997635" y="3795675"/>
                  </a:lnTo>
                  <a:lnTo>
                    <a:pt x="1450845" y="3700295"/>
                  </a:lnTo>
                  <a:lnTo>
                    <a:pt x="1712932" y="3423351"/>
                  </a:lnTo>
                  <a:lnTo>
                    <a:pt x="1432102" y="3163882"/>
                  </a:lnTo>
                </a:path>
                <a:path w="3975734" h="4812665">
                  <a:moveTo>
                    <a:pt x="2529451" y="3044797"/>
                  </a:moveTo>
                  <a:lnTo>
                    <a:pt x="2005174" y="4463665"/>
                  </a:lnTo>
                  <a:lnTo>
                    <a:pt x="1661938" y="4802345"/>
                  </a:lnTo>
                  <a:lnTo>
                    <a:pt x="1997635" y="3795664"/>
                  </a:lnTo>
                  <a:lnTo>
                    <a:pt x="2759601" y="2512520"/>
                  </a:lnTo>
                  <a:lnTo>
                    <a:pt x="2692169" y="1696880"/>
                  </a:lnTo>
                  <a:lnTo>
                    <a:pt x="2039833" y="3739833"/>
                  </a:lnTo>
                </a:path>
                <a:path w="3975734" h="4812665">
                  <a:moveTo>
                    <a:pt x="2578036" y="3763843"/>
                  </a:moveTo>
                  <a:lnTo>
                    <a:pt x="1510111" y="4401415"/>
                  </a:lnTo>
                  <a:lnTo>
                    <a:pt x="1432102" y="4621189"/>
                  </a:lnTo>
                </a:path>
                <a:path w="3975734" h="4812665">
                  <a:moveTo>
                    <a:pt x="470352" y="4332684"/>
                  </a:moveTo>
                  <a:lnTo>
                    <a:pt x="631813" y="4430137"/>
                  </a:lnTo>
                  <a:lnTo>
                    <a:pt x="501764" y="4251200"/>
                  </a:lnTo>
                  <a:lnTo>
                    <a:pt x="245646" y="3920194"/>
                  </a:lnTo>
                </a:path>
                <a:path w="3975734" h="4812665">
                  <a:moveTo>
                    <a:pt x="3749728" y="2359771"/>
                  </a:moveTo>
                  <a:lnTo>
                    <a:pt x="3741037" y="1693047"/>
                  </a:lnTo>
                  <a:lnTo>
                    <a:pt x="3732137" y="2124699"/>
                  </a:lnTo>
                  <a:lnTo>
                    <a:pt x="3299690" y="1752156"/>
                  </a:lnTo>
                  <a:lnTo>
                    <a:pt x="3253513" y="1023424"/>
                  </a:lnTo>
                  <a:lnTo>
                    <a:pt x="3151317" y="1422574"/>
                  </a:lnTo>
                  <a:lnTo>
                    <a:pt x="1965489" y="790007"/>
                  </a:lnTo>
                  <a:lnTo>
                    <a:pt x="2019205" y="479158"/>
                  </a:lnTo>
                </a:path>
                <a:path w="3975734" h="4812665">
                  <a:moveTo>
                    <a:pt x="3934330" y="4153569"/>
                  </a:moveTo>
                  <a:lnTo>
                    <a:pt x="3905430" y="4280508"/>
                  </a:lnTo>
                  <a:lnTo>
                    <a:pt x="3065875" y="3664286"/>
                  </a:lnTo>
                  <a:lnTo>
                    <a:pt x="3723237" y="1856435"/>
                  </a:lnTo>
                  <a:lnTo>
                    <a:pt x="3413927" y="1888288"/>
                  </a:lnTo>
                  <a:lnTo>
                    <a:pt x="3839778" y="2925952"/>
                  </a:lnTo>
                  <a:lnTo>
                    <a:pt x="3551096" y="2469998"/>
                  </a:lnTo>
                  <a:lnTo>
                    <a:pt x="3171631" y="2237240"/>
                  </a:lnTo>
                  <a:lnTo>
                    <a:pt x="3491830" y="2630726"/>
                  </a:lnTo>
                  <a:lnTo>
                    <a:pt x="3237388" y="2992579"/>
                  </a:lnTo>
                </a:path>
                <a:path w="3975734" h="4812665">
                  <a:moveTo>
                    <a:pt x="3194352" y="2531525"/>
                  </a:moveTo>
                  <a:lnTo>
                    <a:pt x="3828365" y="4384232"/>
                  </a:lnTo>
                  <a:lnTo>
                    <a:pt x="3494134" y="4620288"/>
                  </a:lnTo>
                  <a:lnTo>
                    <a:pt x="3906896" y="3764094"/>
                  </a:lnTo>
                  <a:lnTo>
                    <a:pt x="3728577" y="3225105"/>
                  </a:lnTo>
                  <a:lnTo>
                    <a:pt x="3047970" y="1591281"/>
                  </a:lnTo>
                </a:path>
                <a:path w="3975734" h="4812665">
                  <a:moveTo>
                    <a:pt x="3278853" y="4116733"/>
                  </a:moveTo>
                  <a:lnTo>
                    <a:pt x="3906896" y="3764094"/>
                  </a:lnTo>
                  <a:lnTo>
                    <a:pt x="3787005" y="4620288"/>
                  </a:lnTo>
                  <a:lnTo>
                    <a:pt x="3539996" y="4228960"/>
                  </a:lnTo>
                  <a:lnTo>
                    <a:pt x="3397174" y="4425467"/>
                  </a:lnTo>
                </a:path>
                <a:path w="3975734" h="4812665">
                  <a:moveTo>
                    <a:pt x="3968674" y="4357762"/>
                  </a:moveTo>
                  <a:lnTo>
                    <a:pt x="3539996" y="4228970"/>
                  </a:lnTo>
                  <a:lnTo>
                    <a:pt x="3346076" y="4338150"/>
                  </a:lnTo>
                </a:path>
                <a:path w="3975734" h="4812665">
                  <a:moveTo>
                    <a:pt x="3586697" y="3865704"/>
                  </a:moveTo>
                  <a:lnTo>
                    <a:pt x="3065875" y="3664275"/>
                  </a:lnTo>
                </a:path>
                <a:path w="3975734" h="4812665">
                  <a:moveTo>
                    <a:pt x="3471203" y="4542961"/>
                  </a:moveTo>
                  <a:lnTo>
                    <a:pt x="3906896" y="3764084"/>
                  </a:lnTo>
                  <a:lnTo>
                    <a:pt x="3350997" y="3517138"/>
                  </a:lnTo>
                  <a:lnTo>
                    <a:pt x="3040430" y="3316077"/>
                  </a:lnTo>
                </a:path>
                <a:path w="3975734" h="4812665">
                  <a:moveTo>
                    <a:pt x="3905430" y="4280508"/>
                  </a:moveTo>
                  <a:lnTo>
                    <a:pt x="2929125" y="2587083"/>
                  </a:lnTo>
                  <a:lnTo>
                    <a:pt x="3067236" y="1900549"/>
                  </a:lnTo>
                  <a:lnTo>
                    <a:pt x="3741037" y="1693047"/>
                  </a:lnTo>
                </a:path>
                <a:path w="3975734" h="4812665">
                  <a:moveTo>
                    <a:pt x="3839778" y="2925952"/>
                  </a:moveTo>
                  <a:lnTo>
                    <a:pt x="1399538" y="1935323"/>
                  </a:lnTo>
                  <a:lnTo>
                    <a:pt x="1338388" y="2581795"/>
                  </a:lnTo>
                  <a:lnTo>
                    <a:pt x="1814185" y="1522718"/>
                  </a:lnTo>
                </a:path>
                <a:path w="3975734" h="4812665">
                  <a:moveTo>
                    <a:pt x="1494195" y="1621699"/>
                  </a:moveTo>
                  <a:lnTo>
                    <a:pt x="1399538" y="1935323"/>
                  </a:lnTo>
                  <a:lnTo>
                    <a:pt x="1667069" y="1528225"/>
                  </a:lnTo>
                </a:path>
                <a:path w="3975734" h="4812665">
                  <a:moveTo>
                    <a:pt x="1399538" y="1935312"/>
                  </a:moveTo>
                  <a:lnTo>
                    <a:pt x="1265301" y="1376397"/>
                  </a:lnTo>
                  <a:lnTo>
                    <a:pt x="1879314" y="2433119"/>
                  </a:lnTo>
                </a:path>
                <a:path w="3975734" h="4812665">
                  <a:moveTo>
                    <a:pt x="3792554" y="2488667"/>
                  </a:moveTo>
                  <a:lnTo>
                    <a:pt x="3294768" y="3110973"/>
                  </a:lnTo>
                  <a:lnTo>
                    <a:pt x="3215608" y="3998359"/>
                  </a:lnTo>
                  <a:lnTo>
                    <a:pt x="3539996" y="4228970"/>
                  </a:lnTo>
                  <a:lnTo>
                    <a:pt x="3194352" y="2531525"/>
                  </a:lnTo>
                  <a:lnTo>
                    <a:pt x="3391938" y="1445264"/>
                  </a:lnTo>
                  <a:lnTo>
                    <a:pt x="3741037" y="1693047"/>
                  </a:lnTo>
                  <a:lnTo>
                    <a:pt x="3299690" y="1752156"/>
                  </a:lnTo>
                  <a:lnTo>
                    <a:pt x="2693844" y="790007"/>
                  </a:lnTo>
                  <a:lnTo>
                    <a:pt x="2861902" y="896611"/>
                  </a:lnTo>
                </a:path>
                <a:path w="3975734" h="4812665">
                  <a:moveTo>
                    <a:pt x="3299690" y="1752166"/>
                  </a:moveTo>
                  <a:lnTo>
                    <a:pt x="3151317" y="1422574"/>
                  </a:lnTo>
                  <a:lnTo>
                    <a:pt x="3391938" y="1445275"/>
                  </a:lnTo>
                  <a:lnTo>
                    <a:pt x="3253513" y="1023424"/>
                  </a:lnTo>
                  <a:lnTo>
                    <a:pt x="3047970" y="1601888"/>
                  </a:lnTo>
                  <a:lnTo>
                    <a:pt x="1991457" y="1070281"/>
                  </a:lnTo>
                  <a:lnTo>
                    <a:pt x="1828111" y="1076386"/>
                  </a:lnTo>
                </a:path>
                <a:path w="3975734" h="4812665">
                  <a:moveTo>
                    <a:pt x="1863817" y="876517"/>
                  </a:moveTo>
                  <a:lnTo>
                    <a:pt x="1747590" y="997624"/>
                  </a:lnTo>
                  <a:lnTo>
                    <a:pt x="2693844" y="790007"/>
                  </a:lnTo>
                  <a:lnTo>
                    <a:pt x="2540236" y="666513"/>
                  </a:lnTo>
                  <a:lnTo>
                    <a:pt x="2171871" y="614347"/>
                  </a:lnTo>
                  <a:lnTo>
                    <a:pt x="3391938" y="1445275"/>
                  </a:lnTo>
                  <a:lnTo>
                    <a:pt x="2861902" y="896590"/>
                  </a:lnTo>
                  <a:lnTo>
                    <a:pt x="2692169" y="1696890"/>
                  </a:lnTo>
                  <a:lnTo>
                    <a:pt x="2301814" y="1225910"/>
                  </a:lnTo>
                  <a:lnTo>
                    <a:pt x="2152499" y="2079685"/>
                  </a:lnTo>
                  <a:lnTo>
                    <a:pt x="2004127" y="1194089"/>
                  </a:lnTo>
                  <a:lnTo>
                    <a:pt x="2134175" y="1089338"/>
                  </a:lnTo>
                  <a:lnTo>
                    <a:pt x="1991457" y="1070281"/>
                  </a:lnTo>
                  <a:lnTo>
                    <a:pt x="1940569" y="1774480"/>
                  </a:lnTo>
                </a:path>
                <a:path w="3975734" h="4812665">
                  <a:moveTo>
                    <a:pt x="1747590" y="1275950"/>
                  </a:moveTo>
                  <a:lnTo>
                    <a:pt x="2104019" y="1444741"/>
                  </a:lnTo>
                  <a:lnTo>
                    <a:pt x="1814185" y="1522718"/>
                  </a:lnTo>
                  <a:lnTo>
                    <a:pt x="1747590" y="1408407"/>
                  </a:lnTo>
                </a:path>
                <a:path w="3975734" h="4812665">
                  <a:moveTo>
                    <a:pt x="1586548" y="997624"/>
                  </a:moveTo>
                  <a:lnTo>
                    <a:pt x="1666441" y="391652"/>
                  </a:lnTo>
                  <a:lnTo>
                    <a:pt x="1955751" y="147419"/>
                  </a:lnTo>
                </a:path>
                <a:path w="3975734" h="4812665">
                  <a:moveTo>
                    <a:pt x="655372" y="1553764"/>
                  </a:moveTo>
                  <a:lnTo>
                    <a:pt x="685110" y="1469745"/>
                  </a:lnTo>
                  <a:lnTo>
                    <a:pt x="776834" y="1699571"/>
                  </a:lnTo>
                  <a:lnTo>
                    <a:pt x="639875" y="1698461"/>
                  </a:lnTo>
                  <a:lnTo>
                    <a:pt x="1124991" y="1374649"/>
                  </a:lnTo>
                </a:path>
                <a:path w="3975734" h="4812665">
                  <a:moveTo>
                    <a:pt x="597678" y="1899073"/>
                  </a:moveTo>
                  <a:lnTo>
                    <a:pt x="1586548" y="1275940"/>
                  </a:lnTo>
                </a:path>
                <a:path w="3975734" h="4812665">
                  <a:moveTo>
                    <a:pt x="1465923" y="4033196"/>
                  </a:moveTo>
                  <a:lnTo>
                    <a:pt x="1450741" y="3700306"/>
                  </a:lnTo>
                </a:path>
                <a:path w="3975734" h="4812665">
                  <a:moveTo>
                    <a:pt x="1463306" y="3788690"/>
                  </a:moveTo>
                  <a:lnTo>
                    <a:pt x="1997635" y="3795675"/>
                  </a:lnTo>
                  <a:lnTo>
                    <a:pt x="1465923" y="4033186"/>
                  </a:lnTo>
                  <a:lnTo>
                    <a:pt x="1663090" y="4140156"/>
                  </a:lnTo>
                  <a:lnTo>
                    <a:pt x="1995331" y="4812261"/>
                  </a:lnTo>
                  <a:lnTo>
                    <a:pt x="2578036" y="3763843"/>
                  </a:lnTo>
                  <a:lnTo>
                    <a:pt x="2334379" y="4077655"/>
                  </a:lnTo>
                  <a:lnTo>
                    <a:pt x="1432102" y="4621189"/>
                  </a:lnTo>
                  <a:lnTo>
                    <a:pt x="1460374" y="4284005"/>
                  </a:lnTo>
                  <a:lnTo>
                    <a:pt x="1442888" y="4179998"/>
                  </a:lnTo>
                  <a:lnTo>
                    <a:pt x="2306526" y="4582781"/>
                  </a:lnTo>
                  <a:lnTo>
                    <a:pt x="1997635" y="3795675"/>
                  </a:lnTo>
                  <a:lnTo>
                    <a:pt x="1445505" y="2616967"/>
                  </a:lnTo>
                  <a:lnTo>
                    <a:pt x="1356398" y="3118816"/>
                  </a:lnTo>
                  <a:lnTo>
                    <a:pt x="1145828" y="3228687"/>
                  </a:lnTo>
                  <a:lnTo>
                    <a:pt x="203972" y="3433057"/>
                  </a:lnTo>
                  <a:lnTo>
                    <a:pt x="1356398" y="3118816"/>
                  </a:lnTo>
                  <a:lnTo>
                    <a:pt x="1815232" y="3151537"/>
                  </a:lnTo>
                  <a:lnTo>
                    <a:pt x="2090826" y="2896152"/>
                  </a:lnTo>
                  <a:lnTo>
                    <a:pt x="2442857" y="2827526"/>
                  </a:lnTo>
                  <a:lnTo>
                    <a:pt x="2529451" y="3044786"/>
                  </a:lnTo>
                  <a:lnTo>
                    <a:pt x="2668609" y="3116344"/>
                  </a:lnTo>
                  <a:lnTo>
                    <a:pt x="2802008" y="3074974"/>
                  </a:lnTo>
                  <a:lnTo>
                    <a:pt x="2943292" y="3063488"/>
                  </a:lnTo>
                  <a:lnTo>
                    <a:pt x="3015811" y="3056590"/>
                  </a:lnTo>
                  <a:lnTo>
                    <a:pt x="3042448" y="3051518"/>
                  </a:lnTo>
                  <a:lnTo>
                    <a:pt x="3046085" y="3045509"/>
                  </a:lnTo>
                  <a:lnTo>
                    <a:pt x="2068104" y="2612831"/>
                  </a:lnTo>
                  <a:lnTo>
                    <a:pt x="1666441" y="3293784"/>
                  </a:lnTo>
                  <a:lnTo>
                    <a:pt x="3749728" y="2359760"/>
                  </a:lnTo>
                  <a:lnTo>
                    <a:pt x="3194352" y="2531525"/>
                  </a:lnTo>
                  <a:lnTo>
                    <a:pt x="2713529" y="2679112"/>
                  </a:lnTo>
                </a:path>
                <a:path w="3975734" h="4812665">
                  <a:moveTo>
                    <a:pt x="1008974" y="2452564"/>
                  </a:moveTo>
                  <a:lnTo>
                    <a:pt x="1057140" y="2729309"/>
                  </a:lnTo>
                  <a:lnTo>
                    <a:pt x="1140384" y="2615522"/>
                  </a:lnTo>
                  <a:lnTo>
                    <a:pt x="892852" y="1213135"/>
                  </a:lnTo>
                  <a:lnTo>
                    <a:pt x="663435" y="1221355"/>
                  </a:lnTo>
                  <a:lnTo>
                    <a:pt x="687204" y="891951"/>
                  </a:lnTo>
                  <a:lnTo>
                    <a:pt x="641132" y="791347"/>
                  </a:lnTo>
                </a:path>
                <a:path w="3975734" h="4812665">
                  <a:moveTo>
                    <a:pt x="1356398" y="3118816"/>
                  </a:moveTo>
                  <a:lnTo>
                    <a:pt x="1666441" y="2790166"/>
                  </a:lnTo>
                  <a:lnTo>
                    <a:pt x="3429005" y="2206686"/>
                  </a:lnTo>
                  <a:lnTo>
                    <a:pt x="3779466" y="2249973"/>
                  </a:lnTo>
                </a:path>
                <a:path w="3975734" h="4812665">
                  <a:moveTo>
                    <a:pt x="771704" y="4245891"/>
                  </a:moveTo>
                  <a:lnTo>
                    <a:pt x="647310" y="4030997"/>
                  </a:lnTo>
                  <a:lnTo>
                    <a:pt x="369622" y="3899588"/>
                  </a:lnTo>
                  <a:lnTo>
                    <a:pt x="343340" y="2941041"/>
                  </a:lnTo>
                  <a:lnTo>
                    <a:pt x="696209" y="2411350"/>
                  </a:lnTo>
                  <a:lnTo>
                    <a:pt x="805106" y="2329667"/>
                  </a:lnTo>
                  <a:lnTo>
                    <a:pt x="1057140" y="2729320"/>
                  </a:lnTo>
                  <a:lnTo>
                    <a:pt x="1445505" y="2616977"/>
                  </a:lnTo>
                  <a:lnTo>
                    <a:pt x="1666441" y="2431161"/>
                  </a:lnTo>
                  <a:lnTo>
                    <a:pt x="1940569" y="1774480"/>
                  </a:lnTo>
                  <a:lnTo>
                    <a:pt x="3253513" y="1023424"/>
                  </a:lnTo>
                </a:path>
              </a:pathLst>
            </a:custGeom>
            <a:ln w="14628">
              <a:solidFill>
                <a:srgbClr val="0082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4145889" y="3249576"/>
              <a:ext cx="4011949" cy="486542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535473" y="4069143"/>
              <a:ext cx="3535679" cy="4022725"/>
            </a:xfrm>
            <a:custGeom>
              <a:avLst/>
              <a:gdLst/>
              <a:ahLst/>
              <a:cxnLst/>
              <a:rect l="l" t="t" r="r" b="b"/>
              <a:pathLst>
                <a:path w="3535680" h="4022725">
                  <a:moveTo>
                    <a:pt x="2882215" y="233427"/>
                  </a:moveTo>
                  <a:lnTo>
                    <a:pt x="3415707" y="3830302"/>
                  </a:lnTo>
                </a:path>
                <a:path w="3535680" h="4022725">
                  <a:moveTo>
                    <a:pt x="2844311" y="3208373"/>
                  </a:moveTo>
                  <a:lnTo>
                    <a:pt x="3253932" y="2739801"/>
                  </a:lnTo>
                  <a:lnTo>
                    <a:pt x="3535599" y="2974097"/>
                  </a:lnTo>
                </a:path>
                <a:path w="3535680" h="4022725">
                  <a:moveTo>
                    <a:pt x="2694577" y="2874289"/>
                  </a:moveTo>
                  <a:lnTo>
                    <a:pt x="3120533" y="1840729"/>
                  </a:lnTo>
                  <a:lnTo>
                    <a:pt x="3468480" y="2135955"/>
                  </a:lnTo>
                </a:path>
                <a:path w="3535680" h="4022725">
                  <a:moveTo>
                    <a:pt x="1291793" y="3350159"/>
                  </a:moveTo>
                  <a:lnTo>
                    <a:pt x="1888319" y="2849347"/>
                  </a:lnTo>
                  <a:lnTo>
                    <a:pt x="2206739" y="2973846"/>
                  </a:lnTo>
                </a:path>
                <a:path w="3535680" h="4022725">
                  <a:moveTo>
                    <a:pt x="2430711" y="2284967"/>
                  </a:moveTo>
                  <a:lnTo>
                    <a:pt x="3057707" y="1416679"/>
                  </a:lnTo>
                  <a:lnTo>
                    <a:pt x="3369740" y="903051"/>
                  </a:lnTo>
                </a:path>
                <a:path w="3535680" h="4022725">
                  <a:moveTo>
                    <a:pt x="2676672" y="801284"/>
                  </a:moveTo>
                  <a:lnTo>
                    <a:pt x="2072607" y="2031854"/>
                  </a:lnTo>
                  <a:lnTo>
                    <a:pt x="1624034" y="4022264"/>
                  </a:lnTo>
                </a:path>
                <a:path w="3535680" h="4022725">
                  <a:moveTo>
                    <a:pt x="2072607" y="2031854"/>
                  </a:moveTo>
                  <a:lnTo>
                    <a:pt x="1295143" y="2000169"/>
                  </a:lnTo>
                  <a:lnTo>
                    <a:pt x="2321604" y="908464"/>
                  </a:lnTo>
                  <a:lnTo>
                    <a:pt x="2322547" y="0"/>
                  </a:lnTo>
                </a:path>
                <a:path w="3535680" h="4022725">
                  <a:moveTo>
                    <a:pt x="1295143" y="732710"/>
                  </a:moveTo>
                  <a:lnTo>
                    <a:pt x="1295143" y="618400"/>
                  </a:lnTo>
                </a:path>
                <a:path w="3535680" h="4022725">
                  <a:moveTo>
                    <a:pt x="1134729" y="286378"/>
                  </a:moveTo>
                  <a:lnTo>
                    <a:pt x="1215250" y="485943"/>
                  </a:lnTo>
                  <a:lnTo>
                    <a:pt x="1215250" y="618400"/>
                  </a:lnTo>
                  <a:lnTo>
                    <a:pt x="1376293" y="618400"/>
                  </a:lnTo>
                  <a:lnTo>
                    <a:pt x="1376293" y="485943"/>
                  </a:lnTo>
                  <a:lnTo>
                    <a:pt x="1456814" y="286378"/>
                  </a:lnTo>
                  <a:lnTo>
                    <a:pt x="1376293" y="207637"/>
                  </a:lnTo>
                  <a:lnTo>
                    <a:pt x="1215250" y="207637"/>
                  </a:lnTo>
                  <a:lnTo>
                    <a:pt x="1134729" y="286378"/>
                  </a:lnTo>
                  <a:close/>
                </a:path>
                <a:path w="3535680" h="4022725">
                  <a:moveTo>
                    <a:pt x="3120533" y="1840718"/>
                  </a:moveTo>
                  <a:lnTo>
                    <a:pt x="2823055" y="1741528"/>
                  </a:lnTo>
                </a:path>
                <a:path w="3535680" h="4022725">
                  <a:moveTo>
                    <a:pt x="1060805" y="2373885"/>
                  </a:moveTo>
                  <a:lnTo>
                    <a:pt x="1295143" y="2503798"/>
                  </a:lnTo>
                  <a:lnTo>
                    <a:pt x="2072607" y="2031854"/>
                  </a:lnTo>
                  <a:lnTo>
                    <a:pt x="2430711" y="2284967"/>
                  </a:lnTo>
                  <a:lnTo>
                    <a:pt x="2676672" y="801274"/>
                  </a:lnTo>
                  <a:lnTo>
                    <a:pt x="3057707" y="1416679"/>
                  </a:lnTo>
                </a:path>
                <a:path w="3535680" h="4022725">
                  <a:moveTo>
                    <a:pt x="1295143" y="2503787"/>
                  </a:moveTo>
                  <a:lnTo>
                    <a:pt x="685842" y="1939312"/>
                  </a:lnTo>
                  <a:lnTo>
                    <a:pt x="74866" y="1362084"/>
                  </a:lnTo>
                </a:path>
                <a:path w="3535680" h="4022725">
                  <a:moveTo>
                    <a:pt x="926463" y="1098626"/>
                  </a:moveTo>
                  <a:lnTo>
                    <a:pt x="268578" y="908454"/>
                  </a:lnTo>
                  <a:lnTo>
                    <a:pt x="685842" y="1939323"/>
                  </a:lnTo>
                  <a:lnTo>
                    <a:pt x="679560" y="2135955"/>
                  </a:lnTo>
                  <a:lnTo>
                    <a:pt x="0" y="1721382"/>
                  </a:lnTo>
                </a:path>
                <a:path w="3535680" h="4022725">
                  <a:moveTo>
                    <a:pt x="808980" y="1289688"/>
                  </a:moveTo>
                  <a:lnTo>
                    <a:pt x="268578" y="908464"/>
                  </a:lnTo>
                  <a:lnTo>
                    <a:pt x="1295143" y="2000158"/>
                  </a:lnTo>
                  <a:lnTo>
                    <a:pt x="1290536" y="3831181"/>
                  </a:lnTo>
                </a:path>
              </a:pathLst>
            </a:custGeom>
            <a:ln w="36572">
              <a:solidFill>
                <a:schemeClr val="accent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777770" y="404292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0"/>
                  </a:lnTo>
                  <a:lnTo>
                    <a:pt x="8075" y="8086"/>
                  </a:lnTo>
                  <a:lnTo>
                    <a:pt x="2167" y="16856"/>
                  </a:lnTo>
                  <a:lnTo>
                    <a:pt x="0" y="27590"/>
                  </a:lnTo>
                  <a:lnTo>
                    <a:pt x="2167" y="38308"/>
                  </a:lnTo>
                  <a:lnTo>
                    <a:pt x="8075" y="47073"/>
                  </a:lnTo>
                  <a:lnTo>
                    <a:pt x="16830" y="52989"/>
                  </a:lnTo>
                  <a:lnTo>
                    <a:pt x="27538" y="55160"/>
                  </a:lnTo>
                  <a:lnTo>
                    <a:pt x="38246" y="52989"/>
                  </a:lnTo>
                  <a:lnTo>
                    <a:pt x="47001" y="47073"/>
                  </a:lnTo>
                  <a:lnTo>
                    <a:pt x="52909" y="38308"/>
                  </a:lnTo>
                  <a:lnTo>
                    <a:pt x="55076" y="27590"/>
                  </a:lnTo>
                  <a:lnTo>
                    <a:pt x="52909" y="16856"/>
                  </a:lnTo>
                  <a:lnTo>
                    <a:pt x="47001" y="8086"/>
                  </a:lnTo>
                  <a:lnTo>
                    <a:pt x="38246" y="2170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77770" y="404292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89"/>
                  </a:lnTo>
                  <a:lnTo>
                    <a:pt x="8075" y="47073"/>
                  </a:lnTo>
                  <a:lnTo>
                    <a:pt x="2167" y="38308"/>
                  </a:lnTo>
                  <a:lnTo>
                    <a:pt x="0" y="27590"/>
                  </a:lnTo>
                  <a:lnTo>
                    <a:pt x="2167" y="16856"/>
                  </a:lnTo>
                  <a:lnTo>
                    <a:pt x="8075" y="8086"/>
                  </a:lnTo>
                  <a:lnTo>
                    <a:pt x="16830" y="2170"/>
                  </a:lnTo>
                  <a:lnTo>
                    <a:pt x="27538" y="0"/>
                  </a:lnTo>
                  <a:lnTo>
                    <a:pt x="38246" y="2170"/>
                  </a:lnTo>
                  <a:lnTo>
                    <a:pt x="47001" y="8086"/>
                  </a:lnTo>
                  <a:lnTo>
                    <a:pt x="52909" y="16856"/>
                  </a:lnTo>
                  <a:lnTo>
                    <a:pt x="55076" y="27590"/>
                  </a:lnTo>
                  <a:lnTo>
                    <a:pt x="52909" y="38308"/>
                  </a:lnTo>
                  <a:lnTo>
                    <a:pt x="47001" y="47073"/>
                  </a:lnTo>
                  <a:lnTo>
                    <a:pt x="38246" y="52989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12632" y="371893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69"/>
                  </a:lnTo>
                  <a:lnTo>
                    <a:pt x="8075" y="8083"/>
                  </a:lnTo>
                  <a:lnTo>
                    <a:pt x="2167" y="16847"/>
                  </a:lnTo>
                  <a:lnTo>
                    <a:pt x="0" y="27569"/>
                  </a:lnTo>
                  <a:lnTo>
                    <a:pt x="2167" y="38291"/>
                  </a:lnTo>
                  <a:lnTo>
                    <a:pt x="8075" y="47056"/>
                  </a:lnTo>
                  <a:lnTo>
                    <a:pt x="16830" y="52969"/>
                  </a:lnTo>
                  <a:lnTo>
                    <a:pt x="27538" y="55139"/>
                  </a:lnTo>
                  <a:lnTo>
                    <a:pt x="38246" y="52969"/>
                  </a:lnTo>
                  <a:lnTo>
                    <a:pt x="47001" y="47056"/>
                  </a:lnTo>
                  <a:lnTo>
                    <a:pt x="52909" y="38291"/>
                  </a:lnTo>
                  <a:lnTo>
                    <a:pt x="55076" y="27569"/>
                  </a:lnTo>
                  <a:lnTo>
                    <a:pt x="52909" y="16847"/>
                  </a:lnTo>
                  <a:lnTo>
                    <a:pt x="47001" y="8083"/>
                  </a:lnTo>
                  <a:lnTo>
                    <a:pt x="38246" y="2169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012632" y="371893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39"/>
                  </a:moveTo>
                  <a:lnTo>
                    <a:pt x="16830" y="52969"/>
                  </a:lnTo>
                  <a:lnTo>
                    <a:pt x="8075" y="47056"/>
                  </a:lnTo>
                  <a:lnTo>
                    <a:pt x="2167" y="38291"/>
                  </a:lnTo>
                  <a:lnTo>
                    <a:pt x="0" y="27569"/>
                  </a:lnTo>
                  <a:lnTo>
                    <a:pt x="2167" y="16847"/>
                  </a:lnTo>
                  <a:lnTo>
                    <a:pt x="8075" y="8083"/>
                  </a:lnTo>
                  <a:lnTo>
                    <a:pt x="16830" y="2169"/>
                  </a:lnTo>
                  <a:lnTo>
                    <a:pt x="27538" y="0"/>
                  </a:lnTo>
                  <a:lnTo>
                    <a:pt x="38246" y="2169"/>
                  </a:lnTo>
                  <a:lnTo>
                    <a:pt x="47001" y="8083"/>
                  </a:lnTo>
                  <a:lnTo>
                    <a:pt x="52909" y="16847"/>
                  </a:lnTo>
                  <a:lnTo>
                    <a:pt x="55076" y="27569"/>
                  </a:lnTo>
                  <a:lnTo>
                    <a:pt x="52909" y="38291"/>
                  </a:lnTo>
                  <a:lnTo>
                    <a:pt x="47001" y="47056"/>
                  </a:lnTo>
                  <a:lnTo>
                    <a:pt x="38246" y="52969"/>
                  </a:lnTo>
                  <a:lnTo>
                    <a:pt x="27538" y="55139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967502" y="348225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918" y="2171"/>
                  </a:lnTo>
                  <a:lnTo>
                    <a:pt x="8128" y="8088"/>
                  </a:lnTo>
                  <a:lnTo>
                    <a:pt x="2184" y="16856"/>
                  </a:lnTo>
                  <a:lnTo>
                    <a:pt x="0" y="27580"/>
                  </a:lnTo>
                  <a:lnTo>
                    <a:pt x="2184" y="38297"/>
                  </a:lnTo>
                  <a:lnTo>
                    <a:pt x="8128" y="47062"/>
                  </a:lnTo>
                  <a:lnTo>
                    <a:pt x="16918" y="52978"/>
                  </a:lnTo>
                  <a:lnTo>
                    <a:pt x="27643" y="55150"/>
                  </a:lnTo>
                  <a:lnTo>
                    <a:pt x="38351" y="52978"/>
                  </a:lnTo>
                  <a:lnTo>
                    <a:pt x="47105" y="47062"/>
                  </a:lnTo>
                  <a:lnTo>
                    <a:pt x="53013" y="38297"/>
                  </a:lnTo>
                  <a:lnTo>
                    <a:pt x="55181" y="27580"/>
                  </a:lnTo>
                  <a:lnTo>
                    <a:pt x="53013" y="16856"/>
                  </a:lnTo>
                  <a:lnTo>
                    <a:pt x="47105" y="8088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967502" y="348225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50"/>
                  </a:moveTo>
                  <a:lnTo>
                    <a:pt x="16918" y="52978"/>
                  </a:lnTo>
                  <a:lnTo>
                    <a:pt x="8128" y="47062"/>
                  </a:lnTo>
                  <a:lnTo>
                    <a:pt x="2184" y="38297"/>
                  </a:lnTo>
                  <a:lnTo>
                    <a:pt x="0" y="27580"/>
                  </a:lnTo>
                  <a:lnTo>
                    <a:pt x="2184" y="16856"/>
                  </a:lnTo>
                  <a:lnTo>
                    <a:pt x="8128" y="8088"/>
                  </a:lnTo>
                  <a:lnTo>
                    <a:pt x="16918" y="2171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88"/>
                  </a:lnTo>
                  <a:lnTo>
                    <a:pt x="53013" y="16856"/>
                  </a:lnTo>
                  <a:lnTo>
                    <a:pt x="55181" y="27580"/>
                  </a:lnTo>
                  <a:lnTo>
                    <a:pt x="53013" y="38297"/>
                  </a:lnTo>
                  <a:lnTo>
                    <a:pt x="47105" y="47062"/>
                  </a:lnTo>
                  <a:lnTo>
                    <a:pt x="38351" y="52978"/>
                  </a:lnTo>
                  <a:lnTo>
                    <a:pt x="27643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092734" y="326289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918" y="2171"/>
                  </a:lnTo>
                  <a:lnTo>
                    <a:pt x="8128" y="8088"/>
                  </a:lnTo>
                  <a:lnTo>
                    <a:pt x="2184" y="16856"/>
                  </a:lnTo>
                  <a:lnTo>
                    <a:pt x="0" y="27580"/>
                  </a:lnTo>
                  <a:lnTo>
                    <a:pt x="2184" y="38297"/>
                  </a:lnTo>
                  <a:lnTo>
                    <a:pt x="8128" y="47062"/>
                  </a:lnTo>
                  <a:lnTo>
                    <a:pt x="16918" y="52978"/>
                  </a:lnTo>
                  <a:lnTo>
                    <a:pt x="27643" y="55150"/>
                  </a:lnTo>
                  <a:lnTo>
                    <a:pt x="38351" y="52978"/>
                  </a:lnTo>
                  <a:lnTo>
                    <a:pt x="47105" y="47062"/>
                  </a:lnTo>
                  <a:lnTo>
                    <a:pt x="53013" y="38297"/>
                  </a:lnTo>
                  <a:lnTo>
                    <a:pt x="55181" y="27580"/>
                  </a:lnTo>
                  <a:lnTo>
                    <a:pt x="53013" y="16856"/>
                  </a:lnTo>
                  <a:lnTo>
                    <a:pt x="47105" y="8088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092734" y="326289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50"/>
                  </a:moveTo>
                  <a:lnTo>
                    <a:pt x="16918" y="52978"/>
                  </a:lnTo>
                  <a:lnTo>
                    <a:pt x="8128" y="47062"/>
                  </a:lnTo>
                  <a:lnTo>
                    <a:pt x="2184" y="38297"/>
                  </a:lnTo>
                  <a:lnTo>
                    <a:pt x="0" y="27580"/>
                  </a:lnTo>
                  <a:lnTo>
                    <a:pt x="2184" y="16856"/>
                  </a:lnTo>
                  <a:lnTo>
                    <a:pt x="8128" y="8088"/>
                  </a:lnTo>
                  <a:lnTo>
                    <a:pt x="16918" y="2171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88"/>
                  </a:lnTo>
                  <a:lnTo>
                    <a:pt x="53013" y="16856"/>
                  </a:lnTo>
                  <a:lnTo>
                    <a:pt x="55181" y="27580"/>
                  </a:lnTo>
                  <a:lnTo>
                    <a:pt x="53013" y="38297"/>
                  </a:lnTo>
                  <a:lnTo>
                    <a:pt x="47105" y="47062"/>
                  </a:lnTo>
                  <a:lnTo>
                    <a:pt x="38351" y="52978"/>
                  </a:lnTo>
                  <a:lnTo>
                    <a:pt x="27643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723186" y="452751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0"/>
                  </a:lnTo>
                  <a:lnTo>
                    <a:pt x="8075" y="8086"/>
                  </a:lnTo>
                  <a:lnTo>
                    <a:pt x="2167" y="16856"/>
                  </a:lnTo>
                  <a:lnTo>
                    <a:pt x="0" y="27590"/>
                  </a:lnTo>
                  <a:lnTo>
                    <a:pt x="2167" y="38308"/>
                  </a:lnTo>
                  <a:lnTo>
                    <a:pt x="8075" y="47073"/>
                  </a:lnTo>
                  <a:lnTo>
                    <a:pt x="16830" y="52989"/>
                  </a:lnTo>
                  <a:lnTo>
                    <a:pt x="27538" y="55160"/>
                  </a:lnTo>
                  <a:lnTo>
                    <a:pt x="38246" y="52989"/>
                  </a:lnTo>
                  <a:lnTo>
                    <a:pt x="47001" y="47073"/>
                  </a:lnTo>
                  <a:lnTo>
                    <a:pt x="52909" y="38308"/>
                  </a:lnTo>
                  <a:lnTo>
                    <a:pt x="55076" y="27590"/>
                  </a:lnTo>
                  <a:lnTo>
                    <a:pt x="52909" y="16856"/>
                  </a:lnTo>
                  <a:lnTo>
                    <a:pt x="47001" y="8086"/>
                  </a:lnTo>
                  <a:lnTo>
                    <a:pt x="38246" y="2170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23186" y="452751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89"/>
                  </a:lnTo>
                  <a:lnTo>
                    <a:pt x="8075" y="47073"/>
                  </a:lnTo>
                  <a:lnTo>
                    <a:pt x="2167" y="38308"/>
                  </a:lnTo>
                  <a:lnTo>
                    <a:pt x="0" y="27590"/>
                  </a:lnTo>
                  <a:lnTo>
                    <a:pt x="2167" y="16856"/>
                  </a:lnTo>
                  <a:lnTo>
                    <a:pt x="8075" y="8086"/>
                  </a:lnTo>
                  <a:lnTo>
                    <a:pt x="16830" y="2170"/>
                  </a:lnTo>
                  <a:lnTo>
                    <a:pt x="27538" y="0"/>
                  </a:lnTo>
                  <a:lnTo>
                    <a:pt x="38246" y="2170"/>
                  </a:lnTo>
                  <a:lnTo>
                    <a:pt x="47001" y="8086"/>
                  </a:lnTo>
                  <a:lnTo>
                    <a:pt x="52909" y="16856"/>
                  </a:lnTo>
                  <a:lnTo>
                    <a:pt x="55076" y="27590"/>
                  </a:lnTo>
                  <a:lnTo>
                    <a:pt x="52909" y="38308"/>
                  </a:lnTo>
                  <a:lnTo>
                    <a:pt x="47001" y="47073"/>
                  </a:lnTo>
                  <a:lnTo>
                    <a:pt x="38246" y="52989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723186" y="465997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87"/>
                  </a:lnTo>
                  <a:lnTo>
                    <a:pt x="2167" y="16852"/>
                  </a:lnTo>
                  <a:lnTo>
                    <a:pt x="0" y="27569"/>
                  </a:lnTo>
                  <a:lnTo>
                    <a:pt x="2167" y="38293"/>
                  </a:lnTo>
                  <a:lnTo>
                    <a:pt x="8075" y="47061"/>
                  </a:lnTo>
                  <a:lnTo>
                    <a:pt x="16830" y="52978"/>
                  </a:lnTo>
                  <a:lnTo>
                    <a:pt x="27538" y="55150"/>
                  </a:lnTo>
                  <a:lnTo>
                    <a:pt x="38246" y="52978"/>
                  </a:lnTo>
                  <a:lnTo>
                    <a:pt x="47001" y="47061"/>
                  </a:lnTo>
                  <a:lnTo>
                    <a:pt x="52909" y="38293"/>
                  </a:lnTo>
                  <a:lnTo>
                    <a:pt x="55076" y="27569"/>
                  </a:lnTo>
                  <a:lnTo>
                    <a:pt x="52909" y="16852"/>
                  </a:lnTo>
                  <a:lnTo>
                    <a:pt x="47001" y="8087"/>
                  </a:lnTo>
                  <a:lnTo>
                    <a:pt x="38246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723186" y="465997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50"/>
                  </a:moveTo>
                  <a:lnTo>
                    <a:pt x="16830" y="52978"/>
                  </a:lnTo>
                  <a:lnTo>
                    <a:pt x="8075" y="47061"/>
                  </a:lnTo>
                  <a:lnTo>
                    <a:pt x="2167" y="38293"/>
                  </a:lnTo>
                  <a:lnTo>
                    <a:pt x="0" y="27569"/>
                  </a:lnTo>
                  <a:lnTo>
                    <a:pt x="2167" y="16852"/>
                  </a:lnTo>
                  <a:lnTo>
                    <a:pt x="8075" y="8087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46" y="2171"/>
                  </a:lnTo>
                  <a:lnTo>
                    <a:pt x="47001" y="8087"/>
                  </a:lnTo>
                  <a:lnTo>
                    <a:pt x="52909" y="16852"/>
                  </a:lnTo>
                  <a:lnTo>
                    <a:pt x="55076" y="27569"/>
                  </a:lnTo>
                  <a:lnTo>
                    <a:pt x="52909" y="38293"/>
                  </a:lnTo>
                  <a:lnTo>
                    <a:pt x="47001" y="47061"/>
                  </a:lnTo>
                  <a:lnTo>
                    <a:pt x="38246" y="52978"/>
                  </a:lnTo>
                  <a:lnTo>
                    <a:pt x="27538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802974" y="465997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71"/>
                  </a:lnTo>
                  <a:lnTo>
                    <a:pt x="8088" y="8087"/>
                  </a:lnTo>
                  <a:lnTo>
                    <a:pt x="2169" y="16852"/>
                  </a:lnTo>
                  <a:lnTo>
                    <a:pt x="0" y="27569"/>
                  </a:lnTo>
                  <a:lnTo>
                    <a:pt x="2169" y="38293"/>
                  </a:lnTo>
                  <a:lnTo>
                    <a:pt x="8088" y="47061"/>
                  </a:lnTo>
                  <a:lnTo>
                    <a:pt x="16874" y="52978"/>
                  </a:lnTo>
                  <a:lnTo>
                    <a:pt x="27643" y="55150"/>
                  </a:lnTo>
                  <a:lnTo>
                    <a:pt x="38351" y="52978"/>
                  </a:lnTo>
                  <a:lnTo>
                    <a:pt x="47105" y="47061"/>
                  </a:lnTo>
                  <a:lnTo>
                    <a:pt x="53013" y="38293"/>
                  </a:lnTo>
                  <a:lnTo>
                    <a:pt x="55181" y="27569"/>
                  </a:lnTo>
                  <a:lnTo>
                    <a:pt x="53013" y="16852"/>
                  </a:lnTo>
                  <a:lnTo>
                    <a:pt x="47105" y="8087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802974" y="465997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50"/>
                  </a:moveTo>
                  <a:lnTo>
                    <a:pt x="16874" y="52978"/>
                  </a:lnTo>
                  <a:lnTo>
                    <a:pt x="8088" y="47061"/>
                  </a:lnTo>
                  <a:lnTo>
                    <a:pt x="2169" y="38293"/>
                  </a:lnTo>
                  <a:lnTo>
                    <a:pt x="0" y="27569"/>
                  </a:lnTo>
                  <a:lnTo>
                    <a:pt x="2169" y="16852"/>
                  </a:lnTo>
                  <a:lnTo>
                    <a:pt x="8088" y="8087"/>
                  </a:lnTo>
                  <a:lnTo>
                    <a:pt x="16874" y="2171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87"/>
                  </a:lnTo>
                  <a:lnTo>
                    <a:pt x="53013" y="16852"/>
                  </a:lnTo>
                  <a:lnTo>
                    <a:pt x="55181" y="27569"/>
                  </a:lnTo>
                  <a:lnTo>
                    <a:pt x="53013" y="38293"/>
                  </a:lnTo>
                  <a:lnTo>
                    <a:pt x="47105" y="47061"/>
                  </a:lnTo>
                  <a:lnTo>
                    <a:pt x="38351" y="52978"/>
                  </a:lnTo>
                  <a:lnTo>
                    <a:pt x="27643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884228" y="465997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87"/>
                  </a:lnTo>
                  <a:lnTo>
                    <a:pt x="2167" y="16852"/>
                  </a:lnTo>
                  <a:lnTo>
                    <a:pt x="0" y="27569"/>
                  </a:lnTo>
                  <a:lnTo>
                    <a:pt x="2167" y="38293"/>
                  </a:lnTo>
                  <a:lnTo>
                    <a:pt x="8075" y="47061"/>
                  </a:lnTo>
                  <a:lnTo>
                    <a:pt x="16830" y="52978"/>
                  </a:lnTo>
                  <a:lnTo>
                    <a:pt x="27538" y="55150"/>
                  </a:lnTo>
                  <a:lnTo>
                    <a:pt x="38307" y="52978"/>
                  </a:lnTo>
                  <a:lnTo>
                    <a:pt x="47092" y="47061"/>
                  </a:lnTo>
                  <a:lnTo>
                    <a:pt x="53012" y="38293"/>
                  </a:lnTo>
                  <a:lnTo>
                    <a:pt x="55181" y="27569"/>
                  </a:lnTo>
                  <a:lnTo>
                    <a:pt x="53012" y="16852"/>
                  </a:lnTo>
                  <a:lnTo>
                    <a:pt x="47092" y="8087"/>
                  </a:lnTo>
                  <a:lnTo>
                    <a:pt x="38307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884228" y="465997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50"/>
                  </a:moveTo>
                  <a:lnTo>
                    <a:pt x="16830" y="52978"/>
                  </a:lnTo>
                  <a:lnTo>
                    <a:pt x="8075" y="47061"/>
                  </a:lnTo>
                  <a:lnTo>
                    <a:pt x="2167" y="38293"/>
                  </a:lnTo>
                  <a:lnTo>
                    <a:pt x="0" y="27569"/>
                  </a:lnTo>
                  <a:lnTo>
                    <a:pt x="2167" y="16852"/>
                  </a:lnTo>
                  <a:lnTo>
                    <a:pt x="8075" y="8087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307" y="2171"/>
                  </a:lnTo>
                  <a:lnTo>
                    <a:pt x="47092" y="8087"/>
                  </a:lnTo>
                  <a:lnTo>
                    <a:pt x="53012" y="16852"/>
                  </a:lnTo>
                  <a:lnTo>
                    <a:pt x="55181" y="27569"/>
                  </a:lnTo>
                  <a:lnTo>
                    <a:pt x="53012" y="38293"/>
                  </a:lnTo>
                  <a:lnTo>
                    <a:pt x="47092" y="47061"/>
                  </a:lnTo>
                  <a:lnTo>
                    <a:pt x="38307" y="52978"/>
                  </a:lnTo>
                  <a:lnTo>
                    <a:pt x="27538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884228" y="452751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0"/>
                  </a:lnTo>
                  <a:lnTo>
                    <a:pt x="8075" y="8086"/>
                  </a:lnTo>
                  <a:lnTo>
                    <a:pt x="2167" y="16856"/>
                  </a:lnTo>
                  <a:lnTo>
                    <a:pt x="0" y="27590"/>
                  </a:lnTo>
                  <a:lnTo>
                    <a:pt x="2167" y="38308"/>
                  </a:lnTo>
                  <a:lnTo>
                    <a:pt x="8075" y="47073"/>
                  </a:lnTo>
                  <a:lnTo>
                    <a:pt x="16830" y="52989"/>
                  </a:lnTo>
                  <a:lnTo>
                    <a:pt x="27538" y="55160"/>
                  </a:lnTo>
                  <a:lnTo>
                    <a:pt x="38307" y="52989"/>
                  </a:lnTo>
                  <a:lnTo>
                    <a:pt x="47092" y="47073"/>
                  </a:lnTo>
                  <a:lnTo>
                    <a:pt x="53012" y="38308"/>
                  </a:lnTo>
                  <a:lnTo>
                    <a:pt x="55181" y="27590"/>
                  </a:lnTo>
                  <a:lnTo>
                    <a:pt x="53012" y="16856"/>
                  </a:lnTo>
                  <a:lnTo>
                    <a:pt x="47092" y="8086"/>
                  </a:lnTo>
                  <a:lnTo>
                    <a:pt x="38307" y="2170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884228" y="452751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89"/>
                  </a:lnTo>
                  <a:lnTo>
                    <a:pt x="8075" y="47073"/>
                  </a:lnTo>
                  <a:lnTo>
                    <a:pt x="2167" y="38308"/>
                  </a:lnTo>
                  <a:lnTo>
                    <a:pt x="0" y="27590"/>
                  </a:lnTo>
                  <a:lnTo>
                    <a:pt x="2167" y="16856"/>
                  </a:lnTo>
                  <a:lnTo>
                    <a:pt x="8075" y="8086"/>
                  </a:lnTo>
                  <a:lnTo>
                    <a:pt x="16830" y="2170"/>
                  </a:lnTo>
                  <a:lnTo>
                    <a:pt x="27538" y="0"/>
                  </a:lnTo>
                  <a:lnTo>
                    <a:pt x="38307" y="2170"/>
                  </a:lnTo>
                  <a:lnTo>
                    <a:pt x="47092" y="8086"/>
                  </a:lnTo>
                  <a:lnTo>
                    <a:pt x="53012" y="16856"/>
                  </a:lnTo>
                  <a:lnTo>
                    <a:pt x="55181" y="27590"/>
                  </a:lnTo>
                  <a:lnTo>
                    <a:pt x="53012" y="38308"/>
                  </a:lnTo>
                  <a:lnTo>
                    <a:pt x="47092" y="47073"/>
                  </a:lnTo>
                  <a:lnTo>
                    <a:pt x="38307" y="52989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293409" y="3289408"/>
              <a:ext cx="1074310" cy="1097828"/>
            </a:xfrm>
            <a:prstGeom prst="rect">
              <a:avLst/>
            </a:prstGeom>
            <a:ln>
              <a:noFill/>
            </a:ln>
          </p:spPr>
        </p:pic>
        <p:sp>
          <p:nvSpPr>
            <p:cNvPr id="37" name="object 37"/>
            <p:cNvSpPr/>
            <p:nvPr/>
          </p:nvSpPr>
          <p:spPr>
            <a:xfrm>
              <a:off x="15073886" y="42299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90"/>
                  </a:lnTo>
                  <a:lnTo>
                    <a:pt x="2167" y="16861"/>
                  </a:lnTo>
                  <a:lnTo>
                    <a:pt x="0" y="27590"/>
                  </a:lnTo>
                  <a:lnTo>
                    <a:pt x="2167" y="38312"/>
                  </a:lnTo>
                  <a:lnTo>
                    <a:pt x="8075" y="47077"/>
                  </a:lnTo>
                  <a:lnTo>
                    <a:pt x="16830" y="52990"/>
                  </a:lnTo>
                  <a:lnTo>
                    <a:pt x="27538" y="55160"/>
                  </a:lnTo>
                  <a:lnTo>
                    <a:pt x="38307" y="52990"/>
                  </a:lnTo>
                  <a:lnTo>
                    <a:pt x="47092" y="47077"/>
                  </a:lnTo>
                  <a:lnTo>
                    <a:pt x="53012" y="38312"/>
                  </a:lnTo>
                  <a:lnTo>
                    <a:pt x="55181" y="27590"/>
                  </a:lnTo>
                  <a:lnTo>
                    <a:pt x="53012" y="16861"/>
                  </a:lnTo>
                  <a:lnTo>
                    <a:pt x="47092" y="8090"/>
                  </a:lnTo>
                  <a:lnTo>
                    <a:pt x="38307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073886" y="42299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90"/>
                  </a:lnTo>
                  <a:lnTo>
                    <a:pt x="8075" y="47077"/>
                  </a:lnTo>
                  <a:lnTo>
                    <a:pt x="2167" y="38312"/>
                  </a:lnTo>
                  <a:lnTo>
                    <a:pt x="0" y="27590"/>
                  </a:lnTo>
                  <a:lnTo>
                    <a:pt x="2167" y="16861"/>
                  </a:lnTo>
                  <a:lnTo>
                    <a:pt x="8075" y="8090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307" y="2171"/>
                  </a:lnTo>
                  <a:lnTo>
                    <a:pt x="47092" y="8090"/>
                  </a:lnTo>
                  <a:lnTo>
                    <a:pt x="53012" y="16861"/>
                  </a:lnTo>
                  <a:lnTo>
                    <a:pt x="55181" y="27590"/>
                  </a:lnTo>
                  <a:lnTo>
                    <a:pt x="53012" y="38312"/>
                  </a:lnTo>
                  <a:lnTo>
                    <a:pt x="47092" y="47077"/>
                  </a:lnTo>
                  <a:lnTo>
                    <a:pt x="38307" y="52990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655230" y="477428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87"/>
                  </a:lnTo>
                  <a:lnTo>
                    <a:pt x="2167" y="16852"/>
                  </a:lnTo>
                  <a:lnTo>
                    <a:pt x="0" y="27569"/>
                  </a:lnTo>
                  <a:lnTo>
                    <a:pt x="2167" y="38293"/>
                  </a:lnTo>
                  <a:lnTo>
                    <a:pt x="8075" y="47061"/>
                  </a:lnTo>
                  <a:lnTo>
                    <a:pt x="16830" y="52978"/>
                  </a:lnTo>
                  <a:lnTo>
                    <a:pt x="27538" y="55150"/>
                  </a:lnTo>
                  <a:lnTo>
                    <a:pt x="38246" y="52978"/>
                  </a:lnTo>
                  <a:lnTo>
                    <a:pt x="47001" y="47061"/>
                  </a:lnTo>
                  <a:lnTo>
                    <a:pt x="52909" y="38293"/>
                  </a:lnTo>
                  <a:lnTo>
                    <a:pt x="55076" y="27569"/>
                  </a:lnTo>
                  <a:lnTo>
                    <a:pt x="52909" y="16852"/>
                  </a:lnTo>
                  <a:lnTo>
                    <a:pt x="47001" y="8087"/>
                  </a:lnTo>
                  <a:lnTo>
                    <a:pt x="38246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655230" y="477428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50"/>
                  </a:moveTo>
                  <a:lnTo>
                    <a:pt x="16830" y="52978"/>
                  </a:lnTo>
                  <a:lnTo>
                    <a:pt x="8075" y="47061"/>
                  </a:lnTo>
                  <a:lnTo>
                    <a:pt x="2167" y="38293"/>
                  </a:lnTo>
                  <a:lnTo>
                    <a:pt x="0" y="27569"/>
                  </a:lnTo>
                  <a:lnTo>
                    <a:pt x="2167" y="16852"/>
                  </a:lnTo>
                  <a:lnTo>
                    <a:pt x="8075" y="8087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46" y="2171"/>
                  </a:lnTo>
                  <a:lnTo>
                    <a:pt x="47001" y="8087"/>
                  </a:lnTo>
                  <a:lnTo>
                    <a:pt x="52909" y="16852"/>
                  </a:lnTo>
                  <a:lnTo>
                    <a:pt x="55076" y="27569"/>
                  </a:lnTo>
                  <a:lnTo>
                    <a:pt x="52909" y="38293"/>
                  </a:lnTo>
                  <a:lnTo>
                    <a:pt x="47001" y="47061"/>
                  </a:lnTo>
                  <a:lnTo>
                    <a:pt x="38246" y="52978"/>
                  </a:lnTo>
                  <a:lnTo>
                    <a:pt x="27538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803707" y="477979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90"/>
                  </a:lnTo>
                  <a:lnTo>
                    <a:pt x="2167" y="16861"/>
                  </a:lnTo>
                  <a:lnTo>
                    <a:pt x="0" y="27590"/>
                  </a:lnTo>
                  <a:lnTo>
                    <a:pt x="2167" y="38312"/>
                  </a:lnTo>
                  <a:lnTo>
                    <a:pt x="8075" y="47077"/>
                  </a:lnTo>
                  <a:lnTo>
                    <a:pt x="16830" y="52990"/>
                  </a:lnTo>
                  <a:lnTo>
                    <a:pt x="27538" y="55160"/>
                  </a:lnTo>
                  <a:lnTo>
                    <a:pt x="38262" y="52990"/>
                  </a:lnTo>
                  <a:lnTo>
                    <a:pt x="47053" y="47077"/>
                  </a:lnTo>
                  <a:lnTo>
                    <a:pt x="52997" y="38312"/>
                  </a:lnTo>
                  <a:lnTo>
                    <a:pt x="55181" y="27590"/>
                  </a:lnTo>
                  <a:lnTo>
                    <a:pt x="52997" y="16861"/>
                  </a:lnTo>
                  <a:lnTo>
                    <a:pt x="47053" y="8090"/>
                  </a:lnTo>
                  <a:lnTo>
                    <a:pt x="38262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803707" y="477979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90"/>
                  </a:lnTo>
                  <a:lnTo>
                    <a:pt x="8075" y="47077"/>
                  </a:lnTo>
                  <a:lnTo>
                    <a:pt x="2167" y="38312"/>
                  </a:lnTo>
                  <a:lnTo>
                    <a:pt x="0" y="27590"/>
                  </a:lnTo>
                  <a:lnTo>
                    <a:pt x="2167" y="16861"/>
                  </a:lnTo>
                  <a:lnTo>
                    <a:pt x="8075" y="8090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62" y="2171"/>
                  </a:lnTo>
                  <a:lnTo>
                    <a:pt x="47053" y="8090"/>
                  </a:lnTo>
                  <a:lnTo>
                    <a:pt x="52997" y="16861"/>
                  </a:lnTo>
                  <a:lnTo>
                    <a:pt x="55181" y="27590"/>
                  </a:lnTo>
                  <a:lnTo>
                    <a:pt x="52997" y="38312"/>
                  </a:lnTo>
                  <a:lnTo>
                    <a:pt x="47053" y="47077"/>
                  </a:lnTo>
                  <a:lnTo>
                    <a:pt x="38262" y="52990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434399" y="514018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88"/>
                  </a:lnTo>
                  <a:lnTo>
                    <a:pt x="2167" y="16856"/>
                  </a:lnTo>
                  <a:lnTo>
                    <a:pt x="0" y="27580"/>
                  </a:lnTo>
                  <a:lnTo>
                    <a:pt x="2167" y="38297"/>
                  </a:lnTo>
                  <a:lnTo>
                    <a:pt x="8075" y="47062"/>
                  </a:lnTo>
                  <a:lnTo>
                    <a:pt x="16830" y="52978"/>
                  </a:lnTo>
                  <a:lnTo>
                    <a:pt x="27538" y="55150"/>
                  </a:lnTo>
                  <a:lnTo>
                    <a:pt x="38262" y="52978"/>
                  </a:lnTo>
                  <a:lnTo>
                    <a:pt x="47053" y="47062"/>
                  </a:lnTo>
                  <a:lnTo>
                    <a:pt x="52997" y="38297"/>
                  </a:lnTo>
                  <a:lnTo>
                    <a:pt x="55181" y="27580"/>
                  </a:lnTo>
                  <a:lnTo>
                    <a:pt x="52997" y="16856"/>
                  </a:lnTo>
                  <a:lnTo>
                    <a:pt x="47053" y="8088"/>
                  </a:lnTo>
                  <a:lnTo>
                    <a:pt x="38262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434399" y="514018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50"/>
                  </a:moveTo>
                  <a:lnTo>
                    <a:pt x="16830" y="52978"/>
                  </a:lnTo>
                  <a:lnTo>
                    <a:pt x="8075" y="47062"/>
                  </a:lnTo>
                  <a:lnTo>
                    <a:pt x="2167" y="38297"/>
                  </a:lnTo>
                  <a:lnTo>
                    <a:pt x="0" y="27580"/>
                  </a:lnTo>
                  <a:lnTo>
                    <a:pt x="2167" y="16856"/>
                  </a:lnTo>
                  <a:lnTo>
                    <a:pt x="8075" y="8088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62" y="2171"/>
                  </a:lnTo>
                  <a:lnTo>
                    <a:pt x="47053" y="8088"/>
                  </a:lnTo>
                  <a:lnTo>
                    <a:pt x="52997" y="16856"/>
                  </a:lnTo>
                  <a:lnTo>
                    <a:pt x="55181" y="27580"/>
                  </a:lnTo>
                  <a:lnTo>
                    <a:pt x="52997" y="38297"/>
                  </a:lnTo>
                  <a:lnTo>
                    <a:pt x="47053" y="47062"/>
                  </a:lnTo>
                  <a:lnTo>
                    <a:pt x="38262" y="52978"/>
                  </a:lnTo>
                  <a:lnTo>
                    <a:pt x="27538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776513" y="495001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90"/>
                  </a:lnTo>
                  <a:lnTo>
                    <a:pt x="2167" y="16861"/>
                  </a:lnTo>
                  <a:lnTo>
                    <a:pt x="0" y="27590"/>
                  </a:lnTo>
                  <a:lnTo>
                    <a:pt x="2167" y="38312"/>
                  </a:lnTo>
                  <a:lnTo>
                    <a:pt x="8075" y="47077"/>
                  </a:lnTo>
                  <a:lnTo>
                    <a:pt x="16830" y="52990"/>
                  </a:lnTo>
                  <a:lnTo>
                    <a:pt x="27538" y="55160"/>
                  </a:lnTo>
                  <a:lnTo>
                    <a:pt x="38246" y="52990"/>
                  </a:lnTo>
                  <a:lnTo>
                    <a:pt x="47001" y="47077"/>
                  </a:lnTo>
                  <a:lnTo>
                    <a:pt x="52909" y="38312"/>
                  </a:lnTo>
                  <a:lnTo>
                    <a:pt x="55076" y="27590"/>
                  </a:lnTo>
                  <a:lnTo>
                    <a:pt x="52909" y="16861"/>
                  </a:lnTo>
                  <a:lnTo>
                    <a:pt x="47001" y="8090"/>
                  </a:lnTo>
                  <a:lnTo>
                    <a:pt x="38246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776513" y="495001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90"/>
                  </a:lnTo>
                  <a:lnTo>
                    <a:pt x="8075" y="47077"/>
                  </a:lnTo>
                  <a:lnTo>
                    <a:pt x="2167" y="38312"/>
                  </a:lnTo>
                  <a:lnTo>
                    <a:pt x="0" y="27590"/>
                  </a:lnTo>
                  <a:lnTo>
                    <a:pt x="2167" y="16861"/>
                  </a:lnTo>
                  <a:lnTo>
                    <a:pt x="8075" y="8090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46" y="2171"/>
                  </a:lnTo>
                  <a:lnTo>
                    <a:pt x="47001" y="8090"/>
                  </a:lnTo>
                  <a:lnTo>
                    <a:pt x="52909" y="16861"/>
                  </a:lnTo>
                  <a:lnTo>
                    <a:pt x="55076" y="27590"/>
                  </a:lnTo>
                  <a:lnTo>
                    <a:pt x="52909" y="38312"/>
                  </a:lnTo>
                  <a:lnTo>
                    <a:pt x="47001" y="47077"/>
                  </a:lnTo>
                  <a:lnTo>
                    <a:pt x="38246" y="52990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518554" y="326289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71"/>
                  </a:lnTo>
                  <a:lnTo>
                    <a:pt x="8088" y="8088"/>
                  </a:lnTo>
                  <a:lnTo>
                    <a:pt x="2169" y="16856"/>
                  </a:lnTo>
                  <a:lnTo>
                    <a:pt x="0" y="27580"/>
                  </a:lnTo>
                  <a:lnTo>
                    <a:pt x="2169" y="38297"/>
                  </a:lnTo>
                  <a:lnTo>
                    <a:pt x="8088" y="47062"/>
                  </a:lnTo>
                  <a:lnTo>
                    <a:pt x="16874" y="52978"/>
                  </a:lnTo>
                  <a:lnTo>
                    <a:pt x="27643" y="55150"/>
                  </a:lnTo>
                  <a:lnTo>
                    <a:pt x="38351" y="52978"/>
                  </a:lnTo>
                  <a:lnTo>
                    <a:pt x="47105" y="47062"/>
                  </a:lnTo>
                  <a:lnTo>
                    <a:pt x="53013" y="38297"/>
                  </a:lnTo>
                  <a:lnTo>
                    <a:pt x="55181" y="27580"/>
                  </a:lnTo>
                  <a:lnTo>
                    <a:pt x="53013" y="16856"/>
                  </a:lnTo>
                  <a:lnTo>
                    <a:pt x="47105" y="8088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518554" y="326289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50"/>
                  </a:moveTo>
                  <a:lnTo>
                    <a:pt x="16874" y="52978"/>
                  </a:lnTo>
                  <a:lnTo>
                    <a:pt x="8088" y="47062"/>
                  </a:lnTo>
                  <a:lnTo>
                    <a:pt x="2169" y="38297"/>
                  </a:lnTo>
                  <a:lnTo>
                    <a:pt x="0" y="27580"/>
                  </a:lnTo>
                  <a:lnTo>
                    <a:pt x="2169" y="16856"/>
                  </a:lnTo>
                  <a:lnTo>
                    <a:pt x="8088" y="8088"/>
                  </a:lnTo>
                  <a:lnTo>
                    <a:pt x="16874" y="2171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88"/>
                  </a:lnTo>
                  <a:lnTo>
                    <a:pt x="53013" y="16856"/>
                  </a:lnTo>
                  <a:lnTo>
                    <a:pt x="55181" y="27580"/>
                  </a:lnTo>
                  <a:lnTo>
                    <a:pt x="53013" y="38297"/>
                  </a:lnTo>
                  <a:lnTo>
                    <a:pt x="47105" y="47062"/>
                  </a:lnTo>
                  <a:lnTo>
                    <a:pt x="38351" y="52978"/>
                  </a:lnTo>
                  <a:lnTo>
                    <a:pt x="27643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640226" y="348225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71"/>
                  </a:lnTo>
                  <a:lnTo>
                    <a:pt x="8088" y="8088"/>
                  </a:lnTo>
                  <a:lnTo>
                    <a:pt x="2169" y="16856"/>
                  </a:lnTo>
                  <a:lnTo>
                    <a:pt x="0" y="27580"/>
                  </a:lnTo>
                  <a:lnTo>
                    <a:pt x="2169" y="38297"/>
                  </a:lnTo>
                  <a:lnTo>
                    <a:pt x="8088" y="47062"/>
                  </a:lnTo>
                  <a:lnTo>
                    <a:pt x="16874" y="52978"/>
                  </a:lnTo>
                  <a:lnTo>
                    <a:pt x="27643" y="55150"/>
                  </a:lnTo>
                  <a:lnTo>
                    <a:pt x="38351" y="52978"/>
                  </a:lnTo>
                  <a:lnTo>
                    <a:pt x="47105" y="47062"/>
                  </a:lnTo>
                  <a:lnTo>
                    <a:pt x="53013" y="38297"/>
                  </a:lnTo>
                  <a:lnTo>
                    <a:pt x="55181" y="27580"/>
                  </a:lnTo>
                  <a:lnTo>
                    <a:pt x="53013" y="16856"/>
                  </a:lnTo>
                  <a:lnTo>
                    <a:pt x="47105" y="8088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640226" y="348225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50"/>
                  </a:moveTo>
                  <a:lnTo>
                    <a:pt x="16874" y="52978"/>
                  </a:lnTo>
                  <a:lnTo>
                    <a:pt x="8088" y="47062"/>
                  </a:lnTo>
                  <a:lnTo>
                    <a:pt x="2169" y="38297"/>
                  </a:lnTo>
                  <a:lnTo>
                    <a:pt x="0" y="27580"/>
                  </a:lnTo>
                  <a:lnTo>
                    <a:pt x="2169" y="16856"/>
                  </a:lnTo>
                  <a:lnTo>
                    <a:pt x="8088" y="8088"/>
                  </a:lnTo>
                  <a:lnTo>
                    <a:pt x="16874" y="2171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88"/>
                  </a:lnTo>
                  <a:lnTo>
                    <a:pt x="53013" y="16856"/>
                  </a:lnTo>
                  <a:lnTo>
                    <a:pt x="55181" y="27580"/>
                  </a:lnTo>
                  <a:lnTo>
                    <a:pt x="53013" y="38297"/>
                  </a:lnTo>
                  <a:lnTo>
                    <a:pt x="47105" y="47062"/>
                  </a:lnTo>
                  <a:lnTo>
                    <a:pt x="38351" y="52978"/>
                  </a:lnTo>
                  <a:lnTo>
                    <a:pt x="27643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593421" y="371893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69"/>
                  </a:lnTo>
                  <a:lnTo>
                    <a:pt x="8075" y="8083"/>
                  </a:lnTo>
                  <a:lnTo>
                    <a:pt x="2167" y="16847"/>
                  </a:lnTo>
                  <a:lnTo>
                    <a:pt x="0" y="27569"/>
                  </a:lnTo>
                  <a:lnTo>
                    <a:pt x="2167" y="38291"/>
                  </a:lnTo>
                  <a:lnTo>
                    <a:pt x="8075" y="47056"/>
                  </a:lnTo>
                  <a:lnTo>
                    <a:pt x="16830" y="52969"/>
                  </a:lnTo>
                  <a:lnTo>
                    <a:pt x="27538" y="55139"/>
                  </a:lnTo>
                  <a:lnTo>
                    <a:pt x="38246" y="52969"/>
                  </a:lnTo>
                  <a:lnTo>
                    <a:pt x="47001" y="47056"/>
                  </a:lnTo>
                  <a:lnTo>
                    <a:pt x="52909" y="38291"/>
                  </a:lnTo>
                  <a:lnTo>
                    <a:pt x="55076" y="27569"/>
                  </a:lnTo>
                  <a:lnTo>
                    <a:pt x="52909" y="16847"/>
                  </a:lnTo>
                  <a:lnTo>
                    <a:pt x="47001" y="8083"/>
                  </a:lnTo>
                  <a:lnTo>
                    <a:pt x="38246" y="2169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593421" y="371893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39"/>
                  </a:moveTo>
                  <a:lnTo>
                    <a:pt x="16830" y="52969"/>
                  </a:lnTo>
                  <a:lnTo>
                    <a:pt x="8075" y="47056"/>
                  </a:lnTo>
                  <a:lnTo>
                    <a:pt x="2167" y="38291"/>
                  </a:lnTo>
                  <a:lnTo>
                    <a:pt x="0" y="27569"/>
                  </a:lnTo>
                  <a:lnTo>
                    <a:pt x="2167" y="16847"/>
                  </a:lnTo>
                  <a:lnTo>
                    <a:pt x="8075" y="8083"/>
                  </a:lnTo>
                  <a:lnTo>
                    <a:pt x="16830" y="2169"/>
                  </a:lnTo>
                  <a:lnTo>
                    <a:pt x="27538" y="0"/>
                  </a:lnTo>
                  <a:lnTo>
                    <a:pt x="38246" y="2169"/>
                  </a:lnTo>
                  <a:lnTo>
                    <a:pt x="47001" y="8083"/>
                  </a:lnTo>
                  <a:lnTo>
                    <a:pt x="52909" y="16847"/>
                  </a:lnTo>
                  <a:lnTo>
                    <a:pt x="55076" y="27569"/>
                  </a:lnTo>
                  <a:lnTo>
                    <a:pt x="52909" y="38291"/>
                  </a:lnTo>
                  <a:lnTo>
                    <a:pt x="47001" y="47056"/>
                  </a:lnTo>
                  <a:lnTo>
                    <a:pt x="38246" y="52969"/>
                  </a:lnTo>
                  <a:lnTo>
                    <a:pt x="27538" y="55139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532062" y="42299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918" y="2171"/>
                  </a:lnTo>
                  <a:lnTo>
                    <a:pt x="8128" y="8090"/>
                  </a:lnTo>
                  <a:lnTo>
                    <a:pt x="2184" y="16861"/>
                  </a:lnTo>
                  <a:lnTo>
                    <a:pt x="0" y="27590"/>
                  </a:lnTo>
                  <a:lnTo>
                    <a:pt x="2184" y="38312"/>
                  </a:lnTo>
                  <a:lnTo>
                    <a:pt x="8128" y="47077"/>
                  </a:lnTo>
                  <a:lnTo>
                    <a:pt x="16918" y="52990"/>
                  </a:lnTo>
                  <a:lnTo>
                    <a:pt x="27643" y="55160"/>
                  </a:lnTo>
                  <a:lnTo>
                    <a:pt x="38351" y="52990"/>
                  </a:lnTo>
                  <a:lnTo>
                    <a:pt x="47105" y="47077"/>
                  </a:lnTo>
                  <a:lnTo>
                    <a:pt x="53013" y="38312"/>
                  </a:lnTo>
                  <a:lnTo>
                    <a:pt x="55181" y="27590"/>
                  </a:lnTo>
                  <a:lnTo>
                    <a:pt x="53013" y="16861"/>
                  </a:lnTo>
                  <a:lnTo>
                    <a:pt x="47105" y="8090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532062" y="422992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60"/>
                  </a:moveTo>
                  <a:lnTo>
                    <a:pt x="16918" y="52990"/>
                  </a:lnTo>
                  <a:lnTo>
                    <a:pt x="8128" y="47077"/>
                  </a:lnTo>
                  <a:lnTo>
                    <a:pt x="2184" y="38312"/>
                  </a:lnTo>
                  <a:lnTo>
                    <a:pt x="0" y="27590"/>
                  </a:lnTo>
                  <a:lnTo>
                    <a:pt x="2184" y="16861"/>
                  </a:lnTo>
                  <a:lnTo>
                    <a:pt x="8128" y="8090"/>
                  </a:lnTo>
                  <a:lnTo>
                    <a:pt x="16918" y="2171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90"/>
                  </a:lnTo>
                  <a:lnTo>
                    <a:pt x="53013" y="16861"/>
                  </a:lnTo>
                  <a:lnTo>
                    <a:pt x="55181" y="27590"/>
                  </a:lnTo>
                  <a:lnTo>
                    <a:pt x="53013" y="38312"/>
                  </a:lnTo>
                  <a:lnTo>
                    <a:pt x="47105" y="47077"/>
                  </a:lnTo>
                  <a:lnTo>
                    <a:pt x="38351" y="52990"/>
                  </a:lnTo>
                  <a:lnTo>
                    <a:pt x="27643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950823" y="477428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87"/>
                  </a:lnTo>
                  <a:lnTo>
                    <a:pt x="2167" y="16852"/>
                  </a:lnTo>
                  <a:lnTo>
                    <a:pt x="0" y="27569"/>
                  </a:lnTo>
                  <a:lnTo>
                    <a:pt x="2167" y="38293"/>
                  </a:lnTo>
                  <a:lnTo>
                    <a:pt x="8075" y="47061"/>
                  </a:lnTo>
                  <a:lnTo>
                    <a:pt x="16830" y="52978"/>
                  </a:lnTo>
                  <a:lnTo>
                    <a:pt x="27538" y="55150"/>
                  </a:lnTo>
                  <a:lnTo>
                    <a:pt x="38262" y="52978"/>
                  </a:lnTo>
                  <a:lnTo>
                    <a:pt x="47053" y="47061"/>
                  </a:lnTo>
                  <a:lnTo>
                    <a:pt x="52997" y="38293"/>
                  </a:lnTo>
                  <a:lnTo>
                    <a:pt x="55181" y="27569"/>
                  </a:lnTo>
                  <a:lnTo>
                    <a:pt x="52997" y="16852"/>
                  </a:lnTo>
                  <a:lnTo>
                    <a:pt x="47053" y="8087"/>
                  </a:lnTo>
                  <a:lnTo>
                    <a:pt x="38262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950823" y="477428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50"/>
                  </a:moveTo>
                  <a:lnTo>
                    <a:pt x="16830" y="52978"/>
                  </a:lnTo>
                  <a:lnTo>
                    <a:pt x="8075" y="47061"/>
                  </a:lnTo>
                  <a:lnTo>
                    <a:pt x="2167" y="38293"/>
                  </a:lnTo>
                  <a:lnTo>
                    <a:pt x="0" y="27569"/>
                  </a:lnTo>
                  <a:lnTo>
                    <a:pt x="2167" y="16852"/>
                  </a:lnTo>
                  <a:lnTo>
                    <a:pt x="8075" y="8087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62" y="2171"/>
                  </a:lnTo>
                  <a:lnTo>
                    <a:pt x="47053" y="8087"/>
                  </a:lnTo>
                  <a:lnTo>
                    <a:pt x="52997" y="16852"/>
                  </a:lnTo>
                  <a:lnTo>
                    <a:pt x="55181" y="27569"/>
                  </a:lnTo>
                  <a:lnTo>
                    <a:pt x="52997" y="38293"/>
                  </a:lnTo>
                  <a:lnTo>
                    <a:pt x="47053" y="47061"/>
                  </a:lnTo>
                  <a:lnTo>
                    <a:pt x="38262" y="52978"/>
                  </a:lnTo>
                  <a:lnTo>
                    <a:pt x="27538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802974" y="514018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71"/>
                  </a:lnTo>
                  <a:lnTo>
                    <a:pt x="8088" y="8088"/>
                  </a:lnTo>
                  <a:lnTo>
                    <a:pt x="2169" y="16856"/>
                  </a:lnTo>
                  <a:lnTo>
                    <a:pt x="0" y="27580"/>
                  </a:lnTo>
                  <a:lnTo>
                    <a:pt x="2169" y="38297"/>
                  </a:lnTo>
                  <a:lnTo>
                    <a:pt x="8088" y="47062"/>
                  </a:lnTo>
                  <a:lnTo>
                    <a:pt x="16874" y="52978"/>
                  </a:lnTo>
                  <a:lnTo>
                    <a:pt x="27643" y="55150"/>
                  </a:lnTo>
                  <a:lnTo>
                    <a:pt x="38351" y="52978"/>
                  </a:lnTo>
                  <a:lnTo>
                    <a:pt x="47105" y="47062"/>
                  </a:lnTo>
                  <a:lnTo>
                    <a:pt x="53013" y="38297"/>
                  </a:lnTo>
                  <a:lnTo>
                    <a:pt x="55181" y="27580"/>
                  </a:lnTo>
                  <a:lnTo>
                    <a:pt x="53013" y="16856"/>
                  </a:lnTo>
                  <a:lnTo>
                    <a:pt x="47105" y="8088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802974" y="514018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50"/>
                  </a:moveTo>
                  <a:lnTo>
                    <a:pt x="16874" y="52978"/>
                  </a:lnTo>
                  <a:lnTo>
                    <a:pt x="8088" y="47062"/>
                  </a:lnTo>
                  <a:lnTo>
                    <a:pt x="2169" y="38297"/>
                  </a:lnTo>
                  <a:lnTo>
                    <a:pt x="0" y="27580"/>
                  </a:lnTo>
                  <a:lnTo>
                    <a:pt x="2169" y="16856"/>
                  </a:lnTo>
                  <a:lnTo>
                    <a:pt x="8088" y="8088"/>
                  </a:lnTo>
                  <a:lnTo>
                    <a:pt x="16874" y="2171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88"/>
                  </a:lnTo>
                  <a:lnTo>
                    <a:pt x="53013" y="16856"/>
                  </a:lnTo>
                  <a:lnTo>
                    <a:pt x="55181" y="27580"/>
                  </a:lnTo>
                  <a:lnTo>
                    <a:pt x="53013" y="38297"/>
                  </a:lnTo>
                  <a:lnTo>
                    <a:pt x="47105" y="47062"/>
                  </a:lnTo>
                  <a:lnTo>
                    <a:pt x="38351" y="52978"/>
                  </a:lnTo>
                  <a:lnTo>
                    <a:pt x="27643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171654" y="514018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88"/>
                  </a:lnTo>
                  <a:lnTo>
                    <a:pt x="2167" y="16856"/>
                  </a:lnTo>
                  <a:lnTo>
                    <a:pt x="0" y="27580"/>
                  </a:lnTo>
                  <a:lnTo>
                    <a:pt x="2167" y="38297"/>
                  </a:lnTo>
                  <a:lnTo>
                    <a:pt x="8075" y="47062"/>
                  </a:lnTo>
                  <a:lnTo>
                    <a:pt x="16830" y="52978"/>
                  </a:lnTo>
                  <a:lnTo>
                    <a:pt x="27538" y="55150"/>
                  </a:lnTo>
                  <a:lnTo>
                    <a:pt x="38246" y="52978"/>
                  </a:lnTo>
                  <a:lnTo>
                    <a:pt x="47001" y="47062"/>
                  </a:lnTo>
                  <a:lnTo>
                    <a:pt x="52909" y="38297"/>
                  </a:lnTo>
                  <a:lnTo>
                    <a:pt x="55076" y="27580"/>
                  </a:lnTo>
                  <a:lnTo>
                    <a:pt x="52909" y="16856"/>
                  </a:lnTo>
                  <a:lnTo>
                    <a:pt x="47001" y="8088"/>
                  </a:lnTo>
                  <a:lnTo>
                    <a:pt x="38246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171654" y="514018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50"/>
                  </a:moveTo>
                  <a:lnTo>
                    <a:pt x="16830" y="52978"/>
                  </a:lnTo>
                  <a:lnTo>
                    <a:pt x="8075" y="47062"/>
                  </a:lnTo>
                  <a:lnTo>
                    <a:pt x="2167" y="38297"/>
                  </a:lnTo>
                  <a:lnTo>
                    <a:pt x="0" y="27580"/>
                  </a:lnTo>
                  <a:lnTo>
                    <a:pt x="2167" y="16856"/>
                  </a:lnTo>
                  <a:lnTo>
                    <a:pt x="8075" y="8088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46" y="2171"/>
                  </a:lnTo>
                  <a:lnTo>
                    <a:pt x="47001" y="8088"/>
                  </a:lnTo>
                  <a:lnTo>
                    <a:pt x="52909" y="16856"/>
                  </a:lnTo>
                  <a:lnTo>
                    <a:pt x="55076" y="27580"/>
                  </a:lnTo>
                  <a:lnTo>
                    <a:pt x="52909" y="38297"/>
                  </a:lnTo>
                  <a:lnTo>
                    <a:pt x="47001" y="47062"/>
                  </a:lnTo>
                  <a:lnTo>
                    <a:pt x="38246" y="52978"/>
                  </a:lnTo>
                  <a:lnTo>
                    <a:pt x="27538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289032" y="533126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918" y="2169"/>
                  </a:lnTo>
                  <a:lnTo>
                    <a:pt x="8128" y="8083"/>
                  </a:lnTo>
                  <a:lnTo>
                    <a:pt x="2184" y="16847"/>
                  </a:lnTo>
                  <a:lnTo>
                    <a:pt x="0" y="27569"/>
                  </a:lnTo>
                  <a:lnTo>
                    <a:pt x="2184" y="38291"/>
                  </a:lnTo>
                  <a:lnTo>
                    <a:pt x="8128" y="47056"/>
                  </a:lnTo>
                  <a:lnTo>
                    <a:pt x="16918" y="52969"/>
                  </a:lnTo>
                  <a:lnTo>
                    <a:pt x="27643" y="55139"/>
                  </a:lnTo>
                  <a:lnTo>
                    <a:pt x="38351" y="52969"/>
                  </a:lnTo>
                  <a:lnTo>
                    <a:pt x="47105" y="47056"/>
                  </a:lnTo>
                  <a:lnTo>
                    <a:pt x="53013" y="38291"/>
                  </a:lnTo>
                  <a:lnTo>
                    <a:pt x="55181" y="27569"/>
                  </a:lnTo>
                  <a:lnTo>
                    <a:pt x="53013" y="16847"/>
                  </a:lnTo>
                  <a:lnTo>
                    <a:pt x="47105" y="8083"/>
                  </a:lnTo>
                  <a:lnTo>
                    <a:pt x="38351" y="2169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289032" y="533126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39"/>
                  </a:moveTo>
                  <a:lnTo>
                    <a:pt x="16918" y="52969"/>
                  </a:lnTo>
                  <a:lnTo>
                    <a:pt x="8128" y="47056"/>
                  </a:lnTo>
                  <a:lnTo>
                    <a:pt x="2184" y="38291"/>
                  </a:lnTo>
                  <a:lnTo>
                    <a:pt x="0" y="27569"/>
                  </a:lnTo>
                  <a:lnTo>
                    <a:pt x="2184" y="16847"/>
                  </a:lnTo>
                  <a:lnTo>
                    <a:pt x="8128" y="8083"/>
                  </a:lnTo>
                  <a:lnTo>
                    <a:pt x="16918" y="2169"/>
                  </a:lnTo>
                  <a:lnTo>
                    <a:pt x="27643" y="0"/>
                  </a:lnTo>
                  <a:lnTo>
                    <a:pt x="38351" y="2169"/>
                  </a:lnTo>
                  <a:lnTo>
                    <a:pt x="47105" y="8083"/>
                  </a:lnTo>
                  <a:lnTo>
                    <a:pt x="53013" y="16847"/>
                  </a:lnTo>
                  <a:lnTo>
                    <a:pt x="55181" y="27569"/>
                  </a:lnTo>
                  <a:lnTo>
                    <a:pt x="53013" y="38291"/>
                  </a:lnTo>
                  <a:lnTo>
                    <a:pt x="47105" y="47056"/>
                  </a:lnTo>
                  <a:lnTo>
                    <a:pt x="38351" y="52969"/>
                  </a:lnTo>
                  <a:lnTo>
                    <a:pt x="27643" y="55139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802974" y="568273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71"/>
                  </a:lnTo>
                  <a:lnTo>
                    <a:pt x="8088" y="8088"/>
                  </a:lnTo>
                  <a:lnTo>
                    <a:pt x="2169" y="16856"/>
                  </a:lnTo>
                  <a:lnTo>
                    <a:pt x="0" y="27580"/>
                  </a:lnTo>
                  <a:lnTo>
                    <a:pt x="2169" y="38297"/>
                  </a:lnTo>
                  <a:lnTo>
                    <a:pt x="8088" y="47062"/>
                  </a:lnTo>
                  <a:lnTo>
                    <a:pt x="16874" y="52978"/>
                  </a:lnTo>
                  <a:lnTo>
                    <a:pt x="27643" y="55150"/>
                  </a:lnTo>
                  <a:lnTo>
                    <a:pt x="38351" y="52978"/>
                  </a:lnTo>
                  <a:lnTo>
                    <a:pt x="47105" y="47062"/>
                  </a:lnTo>
                  <a:lnTo>
                    <a:pt x="53013" y="38297"/>
                  </a:lnTo>
                  <a:lnTo>
                    <a:pt x="55181" y="27580"/>
                  </a:lnTo>
                  <a:lnTo>
                    <a:pt x="53013" y="16856"/>
                  </a:lnTo>
                  <a:lnTo>
                    <a:pt x="47105" y="8088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5802974" y="568273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50"/>
                  </a:moveTo>
                  <a:lnTo>
                    <a:pt x="16874" y="52978"/>
                  </a:lnTo>
                  <a:lnTo>
                    <a:pt x="8088" y="47062"/>
                  </a:lnTo>
                  <a:lnTo>
                    <a:pt x="2169" y="38297"/>
                  </a:lnTo>
                  <a:lnTo>
                    <a:pt x="0" y="27580"/>
                  </a:lnTo>
                  <a:lnTo>
                    <a:pt x="2169" y="16856"/>
                  </a:lnTo>
                  <a:lnTo>
                    <a:pt x="8088" y="8088"/>
                  </a:lnTo>
                  <a:lnTo>
                    <a:pt x="16874" y="2171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88"/>
                  </a:lnTo>
                  <a:lnTo>
                    <a:pt x="53013" y="16856"/>
                  </a:lnTo>
                  <a:lnTo>
                    <a:pt x="55181" y="27580"/>
                  </a:lnTo>
                  <a:lnTo>
                    <a:pt x="53013" y="38297"/>
                  </a:lnTo>
                  <a:lnTo>
                    <a:pt x="47105" y="47062"/>
                  </a:lnTo>
                  <a:lnTo>
                    <a:pt x="38351" y="52978"/>
                  </a:lnTo>
                  <a:lnTo>
                    <a:pt x="27643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316916" y="533126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69"/>
                  </a:lnTo>
                  <a:lnTo>
                    <a:pt x="8075" y="8083"/>
                  </a:lnTo>
                  <a:lnTo>
                    <a:pt x="2167" y="16847"/>
                  </a:lnTo>
                  <a:lnTo>
                    <a:pt x="0" y="27569"/>
                  </a:lnTo>
                  <a:lnTo>
                    <a:pt x="2167" y="38291"/>
                  </a:lnTo>
                  <a:lnTo>
                    <a:pt x="8075" y="47056"/>
                  </a:lnTo>
                  <a:lnTo>
                    <a:pt x="16830" y="52969"/>
                  </a:lnTo>
                  <a:lnTo>
                    <a:pt x="27538" y="55139"/>
                  </a:lnTo>
                  <a:lnTo>
                    <a:pt x="38307" y="52969"/>
                  </a:lnTo>
                  <a:lnTo>
                    <a:pt x="47092" y="47056"/>
                  </a:lnTo>
                  <a:lnTo>
                    <a:pt x="53012" y="38291"/>
                  </a:lnTo>
                  <a:lnTo>
                    <a:pt x="55181" y="27569"/>
                  </a:lnTo>
                  <a:lnTo>
                    <a:pt x="53012" y="16847"/>
                  </a:lnTo>
                  <a:lnTo>
                    <a:pt x="47092" y="8083"/>
                  </a:lnTo>
                  <a:lnTo>
                    <a:pt x="38307" y="2169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5316916" y="533126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39"/>
                  </a:moveTo>
                  <a:lnTo>
                    <a:pt x="16830" y="52969"/>
                  </a:lnTo>
                  <a:lnTo>
                    <a:pt x="8075" y="47056"/>
                  </a:lnTo>
                  <a:lnTo>
                    <a:pt x="2167" y="38291"/>
                  </a:lnTo>
                  <a:lnTo>
                    <a:pt x="0" y="27569"/>
                  </a:lnTo>
                  <a:lnTo>
                    <a:pt x="2167" y="16847"/>
                  </a:lnTo>
                  <a:lnTo>
                    <a:pt x="8075" y="8083"/>
                  </a:lnTo>
                  <a:lnTo>
                    <a:pt x="16830" y="2169"/>
                  </a:lnTo>
                  <a:lnTo>
                    <a:pt x="27538" y="0"/>
                  </a:lnTo>
                  <a:lnTo>
                    <a:pt x="38307" y="2169"/>
                  </a:lnTo>
                  <a:lnTo>
                    <a:pt x="47092" y="8083"/>
                  </a:lnTo>
                  <a:lnTo>
                    <a:pt x="53012" y="16847"/>
                  </a:lnTo>
                  <a:lnTo>
                    <a:pt x="55181" y="27569"/>
                  </a:lnTo>
                  <a:lnTo>
                    <a:pt x="53012" y="38291"/>
                  </a:lnTo>
                  <a:lnTo>
                    <a:pt x="47092" y="47056"/>
                  </a:lnTo>
                  <a:lnTo>
                    <a:pt x="38307" y="52969"/>
                  </a:lnTo>
                  <a:lnTo>
                    <a:pt x="27538" y="55139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582697" y="540365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69"/>
                  </a:lnTo>
                  <a:lnTo>
                    <a:pt x="8088" y="8083"/>
                  </a:lnTo>
                  <a:lnTo>
                    <a:pt x="2169" y="16847"/>
                  </a:lnTo>
                  <a:lnTo>
                    <a:pt x="0" y="27569"/>
                  </a:lnTo>
                  <a:lnTo>
                    <a:pt x="2169" y="38299"/>
                  </a:lnTo>
                  <a:lnTo>
                    <a:pt x="8088" y="47070"/>
                  </a:lnTo>
                  <a:lnTo>
                    <a:pt x="16874" y="52989"/>
                  </a:lnTo>
                  <a:lnTo>
                    <a:pt x="27643" y="55160"/>
                  </a:lnTo>
                  <a:lnTo>
                    <a:pt x="38351" y="52989"/>
                  </a:lnTo>
                  <a:lnTo>
                    <a:pt x="47105" y="47070"/>
                  </a:lnTo>
                  <a:lnTo>
                    <a:pt x="53013" y="38299"/>
                  </a:lnTo>
                  <a:lnTo>
                    <a:pt x="55181" y="27569"/>
                  </a:lnTo>
                  <a:lnTo>
                    <a:pt x="53013" y="16847"/>
                  </a:lnTo>
                  <a:lnTo>
                    <a:pt x="47105" y="8083"/>
                  </a:lnTo>
                  <a:lnTo>
                    <a:pt x="38351" y="2169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582697" y="540365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60"/>
                  </a:moveTo>
                  <a:lnTo>
                    <a:pt x="16874" y="52989"/>
                  </a:lnTo>
                  <a:lnTo>
                    <a:pt x="8088" y="47070"/>
                  </a:lnTo>
                  <a:lnTo>
                    <a:pt x="2169" y="38299"/>
                  </a:lnTo>
                  <a:lnTo>
                    <a:pt x="0" y="27569"/>
                  </a:lnTo>
                  <a:lnTo>
                    <a:pt x="2169" y="16847"/>
                  </a:lnTo>
                  <a:lnTo>
                    <a:pt x="8088" y="8083"/>
                  </a:lnTo>
                  <a:lnTo>
                    <a:pt x="16874" y="2169"/>
                  </a:lnTo>
                  <a:lnTo>
                    <a:pt x="27643" y="0"/>
                  </a:lnTo>
                  <a:lnTo>
                    <a:pt x="38351" y="2169"/>
                  </a:lnTo>
                  <a:lnTo>
                    <a:pt x="47105" y="8083"/>
                  </a:lnTo>
                  <a:lnTo>
                    <a:pt x="53013" y="16847"/>
                  </a:lnTo>
                  <a:lnTo>
                    <a:pt x="55181" y="27569"/>
                  </a:lnTo>
                  <a:lnTo>
                    <a:pt x="53013" y="38299"/>
                  </a:lnTo>
                  <a:lnTo>
                    <a:pt x="47105" y="47070"/>
                  </a:lnTo>
                  <a:lnTo>
                    <a:pt x="38351" y="52989"/>
                  </a:lnTo>
                  <a:lnTo>
                    <a:pt x="27643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507935" y="576293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90"/>
                  </a:lnTo>
                  <a:lnTo>
                    <a:pt x="2167" y="16861"/>
                  </a:lnTo>
                  <a:lnTo>
                    <a:pt x="0" y="27590"/>
                  </a:lnTo>
                  <a:lnTo>
                    <a:pt x="2167" y="38314"/>
                  </a:lnTo>
                  <a:lnTo>
                    <a:pt x="8075" y="47082"/>
                  </a:lnTo>
                  <a:lnTo>
                    <a:pt x="16830" y="52999"/>
                  </a:lnTo>
                  <a:lnTo>
                    <a:pt x="27538" y="55171"/>
                  </a:lnTo>
                  <a:lnTo>
                    <a:pt x="38262" y="52999"/>
                  </a:lnTo>
                  <a:lnTo>
                    <a:pt x="47053" y="47082"/>
                  </a:lnTo>
                  <a:lnTo>
                    <a:pt x="52997" y="38314"/>
                  </a:lnTo>
                  <a:lnTo>
                    <a:pt x="55181" y="27590"/>
                  </a:lnTo>
                  <a:lnTo>
                    <a:pt x="52997" y="16861"/>
                  </a:lnTo>
                  <a:lnTo>
                    <a:pt x="47053" y="8090"/>
                  </a:lnTo>
                  <a:lnTo>
                    <a:pt x="38262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507935" y="576293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71"/>
                  </a:moveTo>
                  <a:lnTo>
                    <a:pt x="16830" y="52999"/>
                  </a:lnTo>
                  <a:lnTo>
                    <a:pt x="8075" y="47082"/>
                  </a:lnTo>
                  <a:lnTo>
                    <a:pt x="2167" y="38314"/>
                  </a:lnTo>
                  <a:lnTo>
                    <a:pt x="0" y="27590"/>
                  </a:lnTo>
                  <a:lnTo>
                    <a:pt x="2167" y="16861"/>
                  </a:lnTo>
                  <a:lnTo>
                    <a:pt x="8075" y="8090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62" y="2171"/>
                  </a:lnTo>
                  <a:lnTo>
                    <a:pt x="47053" y="8090"/>
                  </a:lnTo>
                  <a:lnTo>
                    <a:pt x="52997" y="16861"/>
                  </a:lnTo>
                  <a:lnTo>
                    <a:pt x="55181" y="27590"/>
                  </a:lnTo>
                  <a:lnTo>
                    <a:pt x="52997" y="38314"/>
                  </a:lnTo>
                  <a:lnTo>
                    <a:pt x="47053" y="47082"/>
                  </a:lnTo>
                  <a:lnTo>
                    <a:pt x="38262" y="52999"/>
                  </a:lnTo>
                  <a:lnTo>
                    <a:pt x="27538" y="55171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193778" y="598086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90"/>
                  </a:lnTo>
                  <a:lnTo>
                    <a:pt x="2167" y="16861"/>
                  </a:lnTo>
                  <a:lnTo>
                    <a:pt x="0" y="27590"/>
                  </a:lnTo>
                  <a:lnTo>
                    <a:pt x="2167" y="38314"/>
                  </a:lnTo>
                  <a:lnTo>
                    <a:pt x="8075" y="47082"/>
                  </a:lnTo>
                  <a:lnTo>
                    <a:pt x="16830" y="52999"/>
                  </a:lnTo>
                  <a:lnTo>
                    <a:pt x="27538" y="55171"/>
                  </a:lnTo>
                  <a:lnTo>
                    <a:pt x="38262" y="52999"/>
                  </a:lnTo>
                  <a:lnTo>
                    <a:pt x="47053" y="47082"/>
                  </a:lnTo>
                  <a:lnTo>
                    <a:pt x="52997" y="38314"/>
                  </a:lnTo>
                  <a:lnTo>
                    <a:pt x="55181" y="27590"/>
                  </a:lnTo>
                  <a:lnTo>
                    <a:pt x="52997" y="16861"/>
                  </a:lnTo>
                  <a:lnTo>
                    <a:pt x="47053" y="8090"/>
                  </a:lnTo>
                  <a:lnTo>
                    <a:pt x="38262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5193778" y="598086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71"/>
                  </a:moveTo>
                  <a:lnTo>
                    <a:pt x="16830" y="52999"/>
                  </a:lnTo>
                  <a:lnTo>
                    <a:pt x="8075" y="47082"/>
                  </a:lnTo>
                  <a:lnTo>
                    <a:pt x="2167" y="38314"/>
                  </a:lnTo>
                  <a:lnTo>
                    <a:pt x="0" y="27590"/>
                  </a:lnTo>
                  <a:lnTo>
                    <a:pt x="2167" y="16861"/>
                  </a:lnTo>
                  <a:lnTo>
                    <a:pt x="8075" y="8090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62" y="2171"/>
                  </a:lnTo>
                  <a:lnTo>
                    <a:pt x="47053" y="8090"/>
                  </a:lnTo>
                  <a:lnTo>
                    <a:pt x="52997" y="16861"/>
                  </a:lnTo>
                  <a:lnTo>
                    <a:pt x="55181" y="27590"/>
                  </a:lnTo>
                  <a:lnTo>
                    <a:pt x="52997" y="38314"/>
                  </a:lnTo>
                  <a:lnTo>
                    <a:pt x="47053" y="47082"/>
                  </a:lnTo>
                  <a:lnTo>
                    <a:pt x="38262" y="52999"/>
                  </a:lnTo>
                  <a:lnTo>
                    <a:pt x="27538" y="55171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187495" y="617750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90"/>
                  </a:lnTo>
                  <a:lnTo>
                    <a:pt x="2167" y="16861"/>
                  </a:lnTo>
                  <a:lnTo>
                    <a:pt x="0" y="27590"/>
                  </a:lnTo>
                  <a:lnTo>
                    <a:pt x="2167" y="38314"/>
                  </a:lnTo>
                  <a:lnTo>
                    <a:pt x="8075" y="47082"/>
                  </a:lnTo>
                  <a:lnTo>
                    <a:pt x="16830" y="52999"/>
                  </a:lnTo>
                  <a:lnTo>
                    <a:pt x="27538" y="55171"/>
                  </a:lnTo>
                  <a:lnTo>
                    <a:pt x="38246" y="52999"/>
                  </a:lnTo>
                  <a:lnTo>
                    <a:pt x="47001" y="47082"/>
                  </a:lnTo>
                  <a:lnTo>
                    <a:pt x="52909" y="38314"/>
                  </a:lnTo>
                  <a:lnTo>
                    <a:pt x="55076" y="27590"/>
                  </a:lnTo>
                  <a:lnTo>
                    <a:pt x="52909" y="16861"/>
                  </a:lnTo>
                  <a:lnTo>
                    <a:pt x="47001" y="8090"/>
                  </a:lnTo>
                  <a:lnTo>
                    <a:pt x="38246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187495" y="617750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71"/>
                  </a:moveTo>
                  <a:lnTo>
                    <a:pt x="16830" y="52999"/>
                  </a:lnTo>
                  <a:lnTo>
                    <a:pt x="8075" y="47082"/>
                  </a:lnTo>
                  <a:lnTo>
                    <a:pt x="2167" y="38314"/>
                  </a:lnTo>
                  <a:lnTo>
                    <a:pt x="0" y="27590"/>
                  </a:lnTo>
                  <a:lnTo>
                    <a:pt x="2167" y="16861"/>
                  </a:lnTo>
                  <a:lnTo>
                    <a:pt x="8075" y="8090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46" y="2171"/>
                  </a:lnTo>
                  <a:lnTo>
                    <a:pt x="47001" y="8090"/>
                  </a:lnTo>
                  <a:lnTo>
                    <a:pt x="52909" y="16861"/>
                  </a:lnTo>
                  <a:lnTo>
                    <a:pt x="55076" y="27590"/>
                  </a:lnTo>
                  <a:lnTo>
                    <a:pt x="52909" y="38314"/>
                  </a:lnTo>
                  <a:lnTo>
                    <a:pt x="47001" y="47082"/>
                  </a:lnTo>
                  <a:lnTo>
                    <a:pt x="38246" y="52999"/>
                  </a:lnTo>
                  <a:lnTo>
                    <a:pt x="27538" y="55171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802974" y="654534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71"/>
                  </a:lnTo>
                  <a:lnTo>
                    <a:pt x="8088" y="8090"/>
                  </a:lnTo>
                  <a:lnTo>
                    <a:pt x="2169" y="16861"/>
                  </a:lnTo>
                  <a:lnTo>
                    <a:pt x="0" y="27590"/>
                  </a:lnTo>
                  <a:lnTo>
                    <a:pt x="2169" y="38312"/>
                  </a:lnTo>
                  <a:lnTo>
                    <a:pt x="8088" y="47077"/>
                  </a:lnTo>
                  <a:lnTo>
                    <a:pt x="16874" y="52990"/>
                  </a:lnTo>
                  <a:lnTo>
                    <a:pt x="27643" y="55160"/>
                  </a:lnTo>
                  <a:lnTo>
                    <a:pt x="38351" y="52990"/>
                  </a:lnTo>
                  <a:lnTo>
                    <a:pt x="47105" y="47077"/>
                  </a:lnTo>
                  <a:lnTo>
                    <a:pt x="53013" y="38312"/>
                  </a:lnTo>
                  <a:lnTo>
                    <a:pt x="55181" y="27590"/>
                  </a:lnTo>
                  <a:lnTo>
                    <a:pt x="53013" y="16861"/>
                  </a:lnTo>
                  <a:lnTo>
                    <a:pt x="47105" y="8090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5802974" y="654534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60"/>
                  </a:moveTo>
                  <a:lnTo>
                    <a:pt x="16874" y="52990"/>
                  </a:lnTo>
                  <a:lnTo>
                    <a:pt x="8088" y="47077"/>
                  </a:lnTo>
                  <a:lnTo>
                    <a:pt x="2169" y="38312"/>
                  </a:lnTo>
                  <a:lnTo>
                    <a:pt x="0" y="27590"/>
                  </a:lnTo>
                  <a:lnTo>
                    <a:pt x="2169" y="16861"/>
                  </a:lnTo>
                  <a:lnTo>
                    <a:pt x="8088" y="8090"/>
                  </a:lnTo>
                  <a:lnTo>
                    <a:pt x="16874" y="2171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90"/>
                  </a:lnTo>
                  <a:lnTo>
                    <a:pt x="53013" y="16861"/>
                  </a:lnTo>
                  <a:lnTo>
                    <a:pt x="55181" y="27590"/>
                  </a:lnTo>
                  <a:lnTo>
                    <a:pt x="53013" y="38312"/>
                  </a:lnTo>
                  <a:lnTo>
                    <a:pt x="47105" y="47077"/>
                  </a:lnTo>
                  <a:lnTo>
                    <a:pt x="38351" y="52990"/>
                  </a:lnTo>
                  <a:lnTo>
                    <a:pt x="27643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802974" y="604173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71"/>
                  </a:lnTo>
                  <a:lnTo>
                    <a:pt x="8088" y="8088"/>
                  </a:lnTo>
                  <a:lnTo>
                    <a:pt x="2169" y="16856"/>
                  </a:lnTo>
                  <a:lnTo>
                    <a:pt x="0" y="27580"/>
                  </a:lnTo>
                  <a:lnTo>
                    <a:pt x="2169" y="38297"/>
                  </a:lnTo>
                  <a:lnTo>
                    <a:pt x="8088" y="47062"/>
                  </a:lnTo>
                  <a:lnTo>
                    <a:pt x="16874" y="52978"/>
                  </a:lnTo>
                  <a:lnTo>
                    <a:pt x="27643" y="55150"/>
                  </a:lnTo>
                  <a:lnTo>
                    <a:pt x="38351" y="52978"/>
                  </a:lnTo>
                  <a:lnTo>
                    <a:pt x="47105" y="47062"/>
                  </a:lnTo>
                  <a:lnTo>
                    <a:pt x="53013" y="38297"/>
                  </a:lnTo>
                  <a:lnTo>
                    <a:pt x="55181" y="27580"/>
                  </a:lnTo>
                  <a:lnTo>
                    <a:pt x="53013" y="16856"/>
                  </a:lnTo>
                  <a:lnTo>
                    <a:pt x="47105" y="8088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5802974" y="604173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50"/>
                  </a:moveTo>
                  <a:lnTo>
                    <a:pt x="16874" y="52978"/>
                  </a:lnTo>
                  <a:lnTo>
                    <a:pt x="8088" y="47062"/>
                  </a:lnTo>
                  <a:lnTo>
                    <a:pt x="2169" y="38297"/>
                  </a:lnTo>
                  <a:lnTo>
                    <a:pt x="0" y="27580"/>
                  </a:lnTo>
                  <a:lnTo>
                    <a:pt x="2169" y="16856"/>
                  </a:lnTo>
                  <a:lnTo>
                    <a:pt x="8088" y="8088"/>
                  </a:lnTo>
                  <a:lnTo>
                    <a:pt x="16874" y="2171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88"/>
                  </a:lnTo>
                  <a:lnTo>
                    <a:pt x="53013" y="16856"/>
                  </a:lnTo>
                  <a:lnTo>
                    <a:pt x="55181" y="27580"/>
                  </a:lnTo>
                  <a:lnTo>
                    <a:pt x="53013" y="38297"/>
                  </a:lnTo>
                  <a:lnTo>
                    <a:pt x="47105" y="47062"/>
                  </a:lnTo>
                  <a:lnTo>
                    <a:pt x="38351" y="52978"/>
                  </a:lnTo>
                  <a:lnTo>
                    <a:pt x="27643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556625" y="698773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90"/>
                  </a:lnTo>
                  <a:lnTo>
                    <a:pt x="2167" y="16861"/>
                  </a:lnTo>
                  <a:lnTo>
                    <a:pt x="0" y="27590"/>
                  </a:lnTo>
                  <a:lnTo>
                    <a:pt x="2167" y="38312"/>
                  </a:lnTo>
                  <a:lnTo>
                    <a:pt x="8075" y="47077"/>
                  </a:lnTo>
                  <a:lnTo>
                    <a:pt x="16830" y="52990"/>
                  </a:lnTo>
                  <a:lnTo>
                    <a:pt x="27538" y="55160"/>
                  </a:lnTo>
                  <a:lnTo>
                    <a:pt x="38246" y="52990"/>
                  </a:lnTo>
                  <a:lnTo>
                    <a:pt x="47001" y="47077"/>
                  </a:lnTo>
                  <a:lnTo>
                    <a:pt x="52909" y="38312"/>
                  </a:lnTo>
                  <a:lnTo>
                    <a:pt x="55076" y="27590"/>
                  </a:lnTo>
                  <a:lnTo>
                    <a:pt x="52909" y="16861"/>
                  </a:lnTo>
                  <a:lnTo>
                    <a:pt x="47001" y="8090"/>
                  </a:lnTo>
                  <a:lnTo>
                    <a:pt x="38246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4556625" y="698773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90"/>
                  </a:lnTo>
                  <a:lnTo>
                    <a:pt x="8075" y="47077"/>
                  </a:lnTo>
                  <a:lnTo>
                    <a:pt x="2167" y="38312"/>
                  </a:lnTo>
                  <a:lnTo>
                    <a:pt x="0" y="27590"/>
                  </a:lnTo>
                  <a:lnTo>
                    <a:pt x="2167" y="16861"/>
                  </a:lnTo>
                  <a:lnTo>
                    <a:pt x="8075" y="8090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46" y="2171"/>
                  </a:lnTo>
                  <a:lnTo>
                    <a:pt x="47001" y="8090"/>
                  </a:lnTo>
                  <a:lnTo>
                    <a:pt x="52909" y="16861"/>
                  </a:lnTo>
                  <a:lnTo>
                    <a:pt x="55076" y="27590"/>
                  </a:lnTo>
                  <a:lnTo>
                    <a:pt x="52909" y="38312"/>
                  </a:lnTo>
                  <a:lnTo>
                    <a:pt x="47001" y="47077"/>
                  </a:lnTo>
                  <a:lnTo>
                    <a:pt x="38246" y="52990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136637" y="676873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87"/>
                  </a:lnTo>
                  <a:lnTo>
                    <a:pt x="2167" y="16852"/>
                  </a:lnTo>
                  <a:lnTo>
                    <a:pt x="0" y="27569"/>
                  </a:lnTo>
                  <a:lnTo>
                    <a:pt x="2167" y="38303"/>
                  </a:lnTo>
                  <a:lnTo>
                    <a:pt x="8075" y="47074"/>
                  </a:lnTo>
                  <a:lnTo>
                    <a:pt x="16830" y="52990"/>
                  </a:lnTo>
                  <a:lnTo>
                    <a:pt x="27538" y="55160"/>
                  </a:lnTo>
                  <a:lnTo>
                    <a:pt x="38246" y="52990"/>
                  </a:lnTo>
                  <a:lnTo>
                    <a:pt x="47001" y="47074"/>
                  </a:lnTo>
                  <a:lnTo>
                    <a:pt x="52909" y="38303"/>
                  </a:lnTo>
                  <a:lnTo>
                    <a:pt x="55076" y="27569"/>
                  </a:lnTo>
                  <a:lnTo>
                    <a:pt x="52909" y="16852"/>
                  </a:lnTo>
                  <a:lnTo>
                    <a:pt x="47001" y="8087"/>
                  </a:lnTo>
                  <a:lnTo>
                    <a:pt x="38246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136637" y="676873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90"/>
                  </a:lnTo>
                  <a:lnTo>
                    <a:pt x="8075" y="47074"/>
                  </a:lnTo>
                  <a:lnTo>
                    <a:pt x="2167" y="38303"/>
                  </a:lnTo>
                  <a:lnTo>
                    <a:pt x="0" y="27569"/>
                  </a:lnTo>
                  <a:lnTo>
                    <a:pt x="2167" y="16852"/>
                  </a:lnTo>
                  <a:lnTo>
                    <a:pt x="8075" y="8087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46" y="2171"/>
                  </a:lnTo>
                  <a:lnTo>
                    <a:pt x="47001" y="8087"/>
                  </a:lnTo>
                  <a:lnTo>
                    <a:pt x="52909" y="16852"/>
                  </a:lnTo>
                  <a:lnTo>
                    <a:pt x="55076" y="27569"/>
                  </a:lnTo>
                  <a:lnTo>
                    <a:pt x="52909" y="38303"/>
                  </a:lnTo>
                  <a:lnTo>
                    <a:pt x="47001" y="47074"/>
                  </a:lnTo>
                  <a:lnTo>
                    <a:pt x="38246" y="52990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412336" y="754471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918" y="2171"/>
                  </a:lnTo>
                  <a:lnTo>
                    <a:pt x="8128" y="8087"/>
                  </a:lnTo>
                  <a:lnTo>
                    <a:pt x="2184" y="16852"/>
                  </a:lnTo>
                  <a:lnTo>
                    <a:pt x="0" y="27569"/>
                  </a:lnTo>
                  <a:lnTo>
                    <a:pt x="2184" y="38293"/>
                  </a:lnTo>
                  <a:lnTo>
                    <a:pt x="8128" y="47061"/>
                  </a:lnTo>
                  <a:lnTo>
                    <a:pt x="16918" y="52978"/>
                  </a:lnTo>
                  <a:lnTo>
                    <a:pt x="27643" y="55150"/>
                  </a:lnTo>
                  <a:lnTo>
                    <a:pt x="38351" y="52978"/>
                  </a:lnTo>
                  <a:lnTo>
                    <a:pt x="47105" y="47061"/>
                  </a:lnTo>
                  <a:lnTo>
                    <a:pt x="53013" y="38293"/>
                  </a:lnTo>
                  <a:lnTo>
                    <a:pt x="55181" y="27569"/>
                  </a:lnTo>
                  <a:lnTo>
                    <a:pt x="53013" y="16852"/>
                  </a:lnTo>
                  <a:lnTo>
                    <a:pt x="47105" y="8087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412336" y="754471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50"/>
                  </a:moveTo>
                  <a:lnTo>
                    <a:pt x="16918" y="52978"/>
                  </a:lnTo>
                  <a:lnTo>
                    <a:pt x="8128" y="47061"/>
                  </a:lnTo>
                  <a:lnTo>
                    <a:pt x="2184" y="38293"/>
                  </a:lnTo>
                  <a:lnTo>
                    <a:pt x="0" y="27569"/>
                  </a:lnTo>
                  <a:lnTo>
                    <a:pt x="2184" y="16852"/>
                  </a:lnTo>
                  <a:lnTo>
                    <a:pt x="8128" y="8087"/>
                  </a:lnTo>
                  <a:lnTo>
                    <a:pt x="16918" y="2171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87"/>
                  </a:lnTo>
                  <a:lnTo>
                    <a:pt x="53013" y="16852"/>
                  </a:lnTo>
                  <a:lnTo>
                    <a:pt x="55181" y="27569"/>
                  </a:lnTo>
                  <a:lnTo>
                    <a:pt x="53013" y="38293"/>
                  </a:lnTo>
                  <a:lnTo>
                    <a:pt x="47105" y="47061"/>
                  </a:lnTo>
                  <a:lnTo>
                    <a:pt x="38351" y="52978"/>
                  </a:lnTo>
                  <a:lnTo>
                    <a:pt x="27643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768346" y="768170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71"/>
                  </a:lnTo>
                  <a:lnTo>
                    <a:pt x="8088" y="8087"/>
                  </a:lnTo>
                  <a:lnTo>
                    <a:pt x="2169" y="16852"/>
                  </a:lnTo>
                  <a:lnTo>
                    <a:pt x="0" y="27569"/>
                  </a:lnTo>
                  <a:lnTo>
                    <a:pt x="2169" y="38293"/>
                  </a:lnTo>
                  <a:lnTo>
                    <a:pt x="8088" y="47061"/>
                  </a:lnTo>
                  <a:lnTo>
                    <a:pt x="16874" y="52978"/>
                  </a:lnTo>
                  <a:lnTo>
                    <a:pt x="27643" y="55150"/>
                  </a:lnTo>
                  <a:lnTo>
                    <a:pt x="38351" y="52978"/>
                  </a:lnTo>
                  <a:lnTo>
                    <a:pt x="47105" y="47061"/>
                  </a:lnTo>
                  <a:lnTo>
                    <a:pt x="53013" y="38293"/>
                  </a:lnTo>
                  <a:lnTo>
                    <a:pt x="55181" y="27569"/>
                  </a:lnTo>
                  <a:lnTo>
                    <a:pt x="53013" y="16852"/>
                  </a:lnTo>
                  <a:lnTo>
                    <a:pt x="47105" y="8087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4768346" y="768170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50"/>
                  </a:moveTo>
                  <a:lnTo>
                    <a:pt x="16874" y="52978"/>
                  </a:lnTo>
                  <a:lnTo>
                    <a:pt x="8088" y="47061"/>
                  </a:lnTo>
                  <a:lnTo>
                    <a:pt x="2169" y="38293"/>
                  </a:lnTo>
                  <a:lnTo>
                    <a:pt x="0" y="27569"/>
                  </a:lnTo>
                  <a:lnTo>
                    <a:pt x="2169" y="16852"/>
                  </a:lnTo>
                  <a:lnTo>
                    <a:pt x="8088" y="8087"/>
                  </a:lnTo>
                  <a:lnTo>
                    <a:pt x="16874" y="2171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87"/>
                  </a:lnTo>
                  <a:lnTo>
                    <a:pt x="53013" y="16852"/>
                  </a:lnTo>
                  <a:lnTo>
                    <a:pt x="55181" y="27569"/>
                  </a:lnTo>
                  <a:lnTo>
                    <a:pt x="53013" y="38293"/>
                  </a:lnTo>
                  <a:lnTo>
                    <a:pt x="47105" y="47061"/>
                  </a:lnTo>
                  <a:lnTo>
                    <a:pt x="38351" y="52978"/>
                  </a:lnTo>
                  <a:lnTo>
                    <a:pt x="27643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5162261" y="730588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69"/>
                  </a:lnTo>
                  <a:lnTo>
                    <a:pt x="8075" y="8083"/>
                  </a:lnTo>
                  <a:lnTo>
                    <a:pt x="2167" y="16847"/>
                  </a:lnTo>
                  <a:lnTo>
                    <a:pt x="0" y="27569"/>
                  </a:lnTo>
                  <a:lnTo>
                    <a:pt x="2167" y="38299"/>
                  </a:lnTo>
                  <a:lnTo>
                    <a:pt x="8075" y="47070"/>
                  </a:lnTo>
                  <a:lnTo>
                    <a:pt x="16830" y="52989"/>
                  </a:lnTo>
                  <a:lnTo>
                    <a:pt x="27538" y="55160"/>
                  </a:lnTo>
                  <a:lnTo>
                    <a:pt x="38246" y="52989"/>
                  </a:lnTo>
                  <a:lnTo>
                    <a:pt x="47001" y="47070"/>
                  </a:lnTo>
                  <a:lnTo>
                    <a:pt x="52909" y="38299"/>
                  </a:lnTo>
                  <a:lnTo>
                    <a:pt x="55076" y="27569"/>
                  </a:lnTo>
                  <a:lnTo>
                    <a:pt x="52909" y="16847"/>
                  </a:lnTo>
                  <a:lnTo>
                    <a:pt x="47001" y="8083"/>
                  </a:lnTo>
                  <a:lnTo>
                    <a:pt x="38246" y="2169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5162261" y="730588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89"/>
                  </a:lnTo>
                  <a:lnTo>
                    <a:pt x="8075" y="47070"/>
                  </a:lnTo>
                  <a:lnTo>
                    <a:pt x="2167" y="38299"/>
                  </a:lnTo>
                  <a:lnTo>
                    <a:pt x="0" y="27569"/>
                  </a:lnTo>
                  <a:lnTo>
                    <a:pt x="2167" y="16847"/>
                  </a:lnTo>
                  <a:lnTo>
                    <a:pt x="8075" y="8083"/>
                  </a:lnTo>
                  <a:lnTo>
                    <a:pt x="16830" y="2169"/>
                  </a:lnTo>
                  <a:lnTo>
                    <a:pt x="27538" y="0"/>
                  </a:lnTo>
                  <a:lnTo>
                    <a:pt x="38246" y="2169"/>
                  </a:lnTo>
                  <a:lnTo>
                    <a:pt x="47001" y="8083"/>
                  </a:lnTo>
                  <a:lnTo>
                    <a:pt x="52909" y="16847"/>
                  </a:lnTo>
                  <a:lnTo>
                    <a:pt x="55076" y="27569"/>
                  </a:lnTo>
                  <a:lnTo>
                    <a:pt x="52909" y="38299"/>
                  </a:lnTo>
                  <a:lnTo>
                    <a:pt x="47001" y="47070"/>
                  </a:lnTo>
                  <a:lnTo>
                    <a:pt x="38246" y="52989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568636" y="787275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71"/>
                  </a:lnTo>
                  <a:lnTo>
                    <a:pt x="8088" y="8088"/>
                  </a:lnTo>
                  <a:lnTo>
                    <a:pt x="2169" y="16856"/>
                  </a:lnTo>
                  <a:lnTo>
                    <a:pt x="0" y="27580"/>
                  </a:lnTo>
                  <a:lnTo>
                    <a:pt x="2169" y="38308"/>
                  </a:lnTo>
                  <a:lnTo>
                    <a:pt x="8088" y="47075"/>
                  </a:lnTo>
                  <a:lnTo>
                    <a:pt x="16874" y="52990"/>
                  </a:lnTo>
                  <a:lnTo>
                    <a:pt x="27643" y="55160"/>
                  </a:lnTo>
                  <a:lnTo>
                    <a:pt x="38351" y="52990"/>
                  </a:lnTo>
                  <a:lnTo>
                    <a:pt x="47105" y="47075"/>
                  </a:lnTo>
                  <a:lnTo>
                    <a:pt x="53013" y="38308"/>
                  </a:lnTo>
                  <a:lnTo>
                    <a:pt x="55181" y="27580"/>
                  </a:lnTo>
                  <a:lnTo>
                    <a:pt x="53013" y="16856"/>
                  </a:lnTo>
                  <a:lnTo>
                    <a:pt x="47105" y="8088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5568636" y="787275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60"/>
                  </a:moveTo>
                  <a:lnTo>
                    <a:pt x="16874" y="52990"/>
                  </a:lnTo>
                  <a:lnTo>
                    <a:pt x="8088" y="47075"/>
                  </a:lnTo>
                  <a:lnTo>
                    <a:pt x="2169" y="38308"/>
                  </a:lnTo>
                  <a:lnTo>
                    <a:pt x="0" y="27580"/>
                  </a:lnTo>
                  <a:lnTo>
                    <a:pt x="2169" y="16856"/>
                  </a:lnTo>
                  <a:lnTo>
                    <a:pt x="8088" y="8088"/>
                  </a:lnTo>
                  <a:lnTo>
                    <a:pt x="16874" y="2171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88"/>
                  </a:lnTo>
                  <a:lnTo>
                    <a:pt x="53013" y="16856"/>
                  </a:lnTo>
                  <a:lnTo>
                    <a:pt x="55181" y="27580"/>
                  </a:lnTo>
                  <a:lnTo>
                    <a:pt x="53013" y="38308"/>
                  </a:lnTo>
                  <a:lnTo>
                    <a:pt x="47105" y="47075"/>
                  </a:lnTo>
                  <a:lnTo>
                    <a:pt x="38351" y="52990"/>
                  </a:lnTo>
                  <a:lnTo>
                    <a:pt x="27643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798472" y="787275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71"/>
                  </a:lnTo>
                  <a:lnTo>
                    <a:pt x="8088" y="8088"/>
                  </a:lnTo>
                  <a:lnTo>
                    <a:pt x="2169" y="16856"/>
                  </a:lnTo>
                  <a:lnTo>
                    <a:pt x="0" y="27580"/>
                  </a:lnTo>
                  <a:lnTo>
                    <a:pt x="2169" y="38308"/>
                  </a:lnTo>
                  <a:lnTo>
                    <a:pt x="8088" y="47075"/>
                  </a:lnTo>
                  <a:lnTo>
                    <a:pt x="16874" y="52990"/>
                  </a:lnTo>
                  <a:lnTo>
                    <a:pt x="27643" y="55160"/>
                  </a:lnTo>
                  <a:lnTo>
                    <a:pt x="38351" y="52990"/>
                  </a:lnTo>
                  <a:lnTo>
                    <a:pt x="47105" y="47075"/>
                  </a:lnTo>
                  <a:lnTo>
                    <a:pt x="53013" y="38308"/>
                  </a:lnTo>
                  <a:lnTo>
                    <a:pt x="55181" y="27580"/>
                  </a:lnTo>
                  <a:lnTo>
                    <a:pt x="53013" y="16856"/>
                  </a:lnTo>
                  <a:lnTo>
                    <a:pt x="47105" y="8088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5798472" y="787275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60"/>
                  </a:moveTo>
                  <a:lnTo>
                    <a:pt x="16874" y="52990"/>
                  </a:lnTo>
                  <a:lnTo>
                    <a:pt x="8088" y="47075"/>
                  </a:lnTo>
                  <a:lnTo>
                    <a:pt x="2169" y="38308"/>
                  </a:lnTo>
                  <a:lnTo>
                    <a:pt x="0" y="27580"/>
                  </a:lnTo>
                  <a:lnTo>
                    <a:pt x="2169" y="16856"/>
                  </a:lnTo>
                  <a:lnTo>
                    <a:pt x="8088" y="8088"/>
                  </a:lnTo>
                  <a:lnTo>
                    <a:pt x="16874" y="2171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88"/>
                  </a:lnTo>
                  <a:lnTo>
                    <a:pt x="53013" y="16856"/>
                  </a:lnTo>
                  <a:lnTo>
                    <a:pt x="55181" y="27580"/>
                  </a:lnTo>
                  <a:lnTo>
                    <a:pt x="53013" y="38308"/>
                  </a:lnTo>
                  <a:lnTo>
                    <a:pt x="47105" y="47075"/>
                  </a:lnTo>
                  <a:lnTo>
                    <a:pt x="38351" y="52990"/>
                  </a:lnTo>
                  <a:lnTo>
                    <a:pt x="27643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5798472" y="805391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71"/>
                  </a:lnTo>
                  <a:lnTo>
                    <a:pt x="8088" y="8087"/>
                  </a:lnTo>
                  <a:lnTo>
                    <a:pt x="2169" y="16852"/>
                  </a:lnTo>
                  <a:lnTo>
                    <a:pt x="0" y="27569"/>
                  </a:lnTo>
                  <a:lnTo>
                    <a:pt x="2169" y="38303"/>
                  </a:lnTo>
                  <a:lnTo>
                    <a:pt x="8088" y="47074"/>
                  </a:lnTo>
                  <a:lnTo>
                    <a:pt x="16874" y="52990"/>
                  </a:lnTo>
                  <a:lnTo>
                    <a:pt x="27643" y="55160"/>
                  </a:lnTo>
                  <a:lnTo>
                    <a:pt x="38351" y="52990"/>
                  </a:lnTo>
                  <a:lnTo>
                    <a:pt x="47105" y="47074"/>
                  </a:lnTo>
                  <a:lnTo>
                    <a:pt x="53013" y="38303"/>
                  </a:lnTo>
                  <a:lnTo>
                    <a:pt x="55181" y="27569"/>
                  </a:lnTo>
                  <a:lnTo>
                    <a:pt x="53013" y="16852"/>
                  </a:lnTo>
                  <a:lnTo>
                    <a:pt x="47105" y="8087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5798472" y="805391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60"/>
                  </a:moveTo>
                  <a:lnTo>
                    <a:pt x="16874" y="52990"/>
                  </a:lnTo>
                  <a:lnTo>
                    <a:pt x="8088" y="47074"/>
                  </a:lnTo>
                  <a:lnTo>
                    <a:pt x="2169" y="38303"/>
                  </a:lnTo>
                  <a:lnTo>
                    <a:pt x="0" y="27569"/>
                  </a:lnTo>
                  <a:lnTo>
                    <a:pt x="2169" y="16852"/>
                  </a:lnTo>
                  <a:lnTo>
                    <a:pt x="8088" y="8087"/>
                  </a:lnTo>
                  <a:lnTo>
                    <a:pt x="16874" y="2171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87"/>
                  </a:lnTo>
                  <a:lnTo>
                    <a:pt x="53013" y="16852"/>
                  </a:lnTo>
                  <a:lnTo>
                    <a:pt x="55181" y="27569"/>
                  </a:lnTo>
                  <a:lnTo>
                    <a:pt x="53013" y="38303"/>
                  </a:lnTo>
                  <a:lnTo>
                    <a:pt x="47105" y="47074"/>
                  </a:lnTo>
                  <a:lnTo>
                    <a:pt x="38351" y="52990"/>
                  </a:lnTo>
                  <a:lnTo>
                    <a:pt x="27643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6131969" y="806382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87"/>
                  </a:lnTo>
                  <a:lnTo>
                    <a:pt x="2167" y="16852"/>
                  </a:lnTo>
                  <a:lnTo>
                    <a:pt x="0" y="27569"/>
                  </a:lnTo>
                  <a:lnTo>
                    <a:pt x="2167" y="38293"/>
                  </a:lnTo>
                  <a:lnTo>
                    <a:pt x="8075" y="47061"/>
                  </a:lnTo>
                  <a:lnTo>
                    <a:pt x="16830" y="52978"/>
                  </a:lnTo>
                  <a:lnTo>
                    <a:pt x="27538" y="55150"/>
                  </a:lnTo>
                  <a:lnTo>
                    <a:pt x="38262" y="52978"/>
                  </a:lnTo>
                  <a:lnTo>
                    <a:pt x="47053" y="47061"/>
                  </a:lnTo>
                  <a:lnTo>
                    <a:pt x="52997" y="38293"/>
                  </a:lnTo>
                  <a:lnTo>
                    <a:pt x="55181" y="27569"/>
                  </a:lnTo>
                  <a:lnTo>
                    <a:pt x="52997" y="16852"/>
                  </a:lnTo>
                  <a:lnTo>
                    <a:pt x="47053" y="8087"/>
                  </a:lnTo>
                  <a:lnTo>
                    <a:pt x="38262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6131969" y="806382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50"/>
                  </a:moveTo>
                  <a:lnTo>
                    <a:pt x="16830" y="52978"/>
                  </a:lnTo>
                  <a:lnTo>
                    <a:pt x="8075" y="47061"/>
                  </a:lnTo>
                  <a:lnTo>
                    <a:pt x="2167" y="38293"/>
                  </a:lnTo>
                  <a:lnTo>
                    <a:pt x="0" y="27569"/>
                  </a:lnTo>
                  <a:lnTo>
                    <a:pt x="2167" y="16852"/>
                  </a:lnTo>
                  <a:lnTo>
                    <a:pt x="8075" y="8087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62" y="2171"/>
                  </a:lnTo>
                  <a:lnTo>
                    <a:pt x="47053" y="8087"/>
                  </a:lnTo>
                  <a:lnTo>
                    <a:pt x="52997" y="16852"/>
                  </a:lnTo>
                  <a:lnTo>
                    <a:pt x="55181" y="27569"/>
                  </a:lnTo>
                  <a:lnTo>
                    <a:pt x="52997" y="38293"/>
                  </a:lnTo>
                  <a:lnTo>
                    <a:pt x="47053" y="47061"/>
                  </a:lnTo>
                  <a:lnTo>
                    <a:pt x="38262" y="52978"/>
                  </a:lnTo>
                  <a:lnTo>
                    <a:pt x="27538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6378035" y="805121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88"/>
                  </a:lnTo>
                  <a:lnTo>
                    <a:pt x="2167" y="16856"/>
                  </a:lnTo>
                  <a:lnTo>
                    <a:pt x="0" y="27580"/>
                  </a:lnTo>
                  <a:lnTo>
                    <a:pt x="2167" y="38297"/>
                  </a:lnTo>
                  <a:lnTo>
                    <a:pt x="8075" y="47062"/>
                  </a:lnTo>
                  <a:lnTo>
                    <a:pt x="16830" y="52978"/>
                  </a:lnTo>
                  <a:lnTo>
                    <a:pt x="27538" y="55150"/>
                  </a:lnTo>
                  <a:lnTo>
                    <a:pt x="38246" y="52978"/>
                  </a:lnTo>
                  <a:lnTo>
                    <a:pt x="47001" y="47062"/>
                  </a:lnTo>
                  <a:lnTo>
                    <a:pt x="52909" y="38297"/>
                  </a:lnTo>
                  <a:lnTo>
                    <a:pt x="55076" y="27580"/>
                  </a:lnTo>
                  <a:lnTo>
                    <a:pt x="52909" y="16856"/>
                  </a:lnTo>
                  <a:lnTo>
                    <a:pt x="47001" y="8088"/>
                  </a:lnTo>
                  <a:lnTo>
                    <a:pt x="38246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378035" y="805121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50"/>
                  </a:moveTo>
                  <a:lnTo>
                    <a:pt x="16830" y="52978"/>
                  </a:lnTo>
                  <a:lnTo>
                    <a:pt x="8075" y="47062"/>
                  </a:lnTo>
                  <a:lnTo>
                    <a:pt x="2167" y="38297"/>
                  </a:lnTo>
                  <a:lnTo>
                    <a:pt x="0" y="27580"/>
                  </a:lnTo>
                  <a:lnTo>
                    <a:pt x="2167" y="16856"/>
                  </a:lnTo>
                  <a:lnTo>
                    <a:pt x="8075" y="8088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46" y="2171"/>
                  </a:lnTo>
                  <a:lnTo>
                    <a:pt x="47001" y="8088"/>
                  </a:lnTo>
                  <a:lnTo>
                    <a:pt x="52909" y="16856"/>
                  </a:lnTo>
                  <a:lnTo>
                    <a:pt x="55076" y="27580"/>
                  </a:lnTo>
                  <a:lnTo>
                    <a:pt x="52909" y="38297"/>
                  </a:lnTo>
                  <a:lnTo>
                    <a:pt x="47001" y="47062"/>
                  </a:lnTo>
                  <a:lnTo>
                    <a:pt x="38246" y="52978"/>
                  </a:lnTo>
                  <a:lnTo>
                    <a:pt x="27538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5799623" y="739173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918" y="2169"/>
                  </a:lnTo>
                  <a:lnTo>
                    <a:pt x="8128" y="8083"/>
                  </a:lnTo>
                  <a:lnTo>
                    <a:pt x="2184" y="16847"/>
                  </a:lnTo>
                  <a:lnTo>
                    <a:pt x="0" y="27569"/>
                  </a:lnTo>
                  <a:lnTo>
                    <a:pt x="2184" y="38291"/>
                  </a:lnTo>
                  <a:lnTo>
                    <a:pt x="8128" y="47056"/>
                  </a:lnTo>
                  <a:lnTo>
                    <a:pt x="16918" y="52969"/>
                  </a:lnTo>
                  <a:lnTo>
                    <a:pt x="27643" y="55139"/>
                  </a:lnTo>
                  <a:lnTo>
                    <a:pt x="38351" y="52969"/>
                  </a:lnTo>
                  <a:lnTo>
                    <a:pt x="47105" y="47056"/>
                  </a:lnTo>
                  <a:lnTo>
                    <a:pt x="53013" y="38291"/>
                  </a:lnTo>
                  <a:lnTo>
                    <a:pt x="55181" y="27569"/>
                  </a:lnTo>
                  <a:lnTo>
                    <a:pt x="53013" y="16847"/>
                  </a:lnTo>
                  <a:lnTo>
                    <a:pt x="47105" y="8083"/>
                  </a:lnTo>
                  <a:lnTo>
                    <a:pt x="38351" y="2169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5799623" y="739173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39"/>
                  </a:moveTo>
                  <a:lnTo>
                    <a:pt x="16918" y="52969"/>
                  </a:lnTo>
                  <a:lnTo>
                    <a:pt x="8128" y="47056"/>
                  </a:lnTo>
                  <a:lnTo>
                    <a:pt x="2184" y="38291"/>
                  </a:lnTo>
                  <a:lnTo>
                    <a:pt x="0" y="27569"/>
                  </a:lnTo>
                  <a:lnTo>
                    <a:pt x="2184" y="16847"/>
                  </a:lnTo>
                  <a:lnTo>
                    <a:pt x="8128" y="8083"/>
                  </a:lnTo>
                  <a:lnTo>
                    <a:pt x="16918" y="2169"/>
                  </a:lnTo>
                  <a:lnTo>
                    <a:pt x="27643" y="0"/>
                  </a:lnTo>
                  <a:lnTo>
                    <a:pt x="38351" y="2169"/>
                  </a:lnTo>
                  <a:lnTo>
                    <a:pt x="47105" y="8083"/>
                  </a:lnTo>
                  <a:lnTo>
                    <a:pt x="53013" y="16847"/>
                  </a:lnTo>
                  <a:lnTo>
                    <a:pt x="55181" y="27569"/>
                  </a:lnTo>
                  <a:lnTo>
                    <a:pt x="53013" y="38291"/>
                  </a:lnTo>
                  <a:lnTo>
                    <a:pt x="47105" y="47056"/>
                  </a:lnTo>
                  <a:lnTo>
                    <a:pt x="38351" y="52969"/>
                  </a:lnTo>
                  <a:lnTo>
                    <a:pt x="27643" y="55139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6396255" y="689090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0"/>
                  </a:lnTo>
                  <a:lnTo>
                    <a:pt x="8075" y="8086"/>
                  </a:lnTo>
                  <a:lnTo>
                    <a:pt x="2167" y="16856"/>
                  </a:lnTo>
                  <a:lnTo>
                    <a:pt x="0" y="27590"/>
                  </a:lnTo>
                  <a:lnTo>
                    <a:pt x="2167" y="38308"/>
                  </a:lnTo>
                  <a:lnTo>
                    <a:pt x="8075" y="47073"/>
                  </a:lnTo>
                  <a:lnTo>
                    <a:pt x="16830" y="52989"/>
                  </a:lnTo>
                  <a:lnTo>
                    <a:pt x="27538" y="55160"/>
                  </a:lnTo>
                  <a:lnTo>
                    <a:pt x="38307" y="52989"/>
                  </a:lnTo>
                  <a:lnTo>
                    <a:pt x="47092" y="47073"/>
                  </a:lnTo>
                  <a:lnTo>
                    <a:pt x="53012" y="38308"/>
                  </a:lnTo>
                  <a:lnTo>
                    <a:pt x="55181" y="27590"/>
                  </a:lnTo>
                  <a:lnTo>
                    <a:pt x="53012" y="16856"/>
                  </a:lnTo>
                  <a:lnTo>
                    <a:pt x="47092" y="8086"/>
                  </a:lnTo>
                  <a:lnTo>
                    <a:pt x="38307" y="2170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6396255" y="689090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89"/>
                  </a:lnTo>
                  <a:lnTo>
                    <a:pt x="8075" y="47073"/>
                  </a:lnTo>
                  <a:lnTo>
                    <a:pt x="2167" y="38308"/>
                  </a:lnTo>
                  <a:lnTo>
                    <a:pt x="0" y="27590"/>
                  </a:lnTo>
                  <a:lnTo>
                    <a:pt x="2167" y="16856"/>
                  </a:lnTo>
                  <a:lnTo>
                    <a:pt x="8075" y="8086"/>
                  </a:lnTo>
                  <a:lnTo>
                    <a:pt x="16830" y="2170"/>
                  </a:lnTo>
                  <a:lnTo>
                    <a:pt x="27538" y="0"/>
                  </a:lnTo>
                  <a:lnTo>
                    <a:pt x="38307" y="2170"/>
                  </a:lnTo>
                  <a:lnTo>
                    <a:pt x="47092" y="8086"/>
                  </a:lnTo>
                  <a:lnTo>
                    <a:pt x="53012" y="16856"/>
                  </a:lnTo>
                  <a:lnTo>
                    <a:pt x="55181" y="27590"/>
                  </a:lnTo>
                  <a:lnTo>
                    <a:pt x="53012" y="38308"/>
                  </a:lnTo>
                  <a:lnTo>
                    <a:pt x="47092" y="47073"/>
                  </a:lnTo>
                  <a:lnTo>
                    <a:pt x="38307" y="52989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714674" y="701539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90"/>
                  </a:lnTo>
                  <a:lnTo>
                    <a:pt x="2167" y="16861"/>
                  </a:lnTo>
                  <a:lnTo>
                    <a:pt x="0" y="27590"/>
                  </a:lnTo>
                  <a:lnTo>
                    <a:pt x="2167" y="38314"/>
                  </a:lnTo>
                  <a:lnTo>
                    <a:pt x="8075" y="47082"/>
                  </a:lnTo>
                  <a:lnTo>
                    <a:pt x="16830" y="52999"/>
                  </a:lnTo>
                  <a:lnTo>
                    <a:pt x="27538" y="55171"/>
                  </a:lnTo>
                  <a:lnTo>
                    <a:pt x="38307" y="52999"/>
                  </a:lnTo>
                  <a:lnTo>
                    <a:pt x="47092" y="47082"/>
                  </a:lnTo>
                  <a:lnTo>
                    <a:pt x="53012" y="38314"/>
                  </a:lnTo>
                  <a:lnTo>
                    <a:pt x="55181" y="27590"/>
                  </a:lnTo>
                  <a:lnTo>
                    <a:pt x="53012" y="16861"/>
                  </a:lnTo>
                  <a:lnTo>
                    <a:pt x="47092" y="8090"/>
                  </a:lnTo>
                  <a:lnTo>
                    <a:pt x="38307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6714674" y="701539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71"/>
                  </a:moveTo>
                  <a:lnTo>
                    <a:pt x="16830" y="52999"/>
                  </a:lnTo>
                  <a:lnTo>
                    <a:pt x="8075" y="47082"/>
                  </a:lnTo>
                  <a:lnTo>
                    <a:pt x="2167" y="38314"/>
                  </a:lnTo>
                  <a:lnTo>
                    <a:pt x="0" y="27590"/>
                  </a:lnTo>
                  <a:lnTo>
                    <a:pt x="2167" y="16861"/>
                  </a:lnTo>
                  <a:lnTo>
                    <a:pt x="8075" y="8090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307" y="2171"/>
                  </a:lnTo>
                  <a:lnTo>
                    <a:pt x="47092" y="8090"/>
                  </a:lnTo>
                  <a:lnTo>
                    <a:pt x="53012" y="16861"/>
                  </a:lnTo>
                  <a:lnTo>
                    <a:pt x="55181" y="27590"/>
                  </a:lnTo>
                  <a:lnTo>
                    <a:pt x="53012" y="38314"/>
                  </a:lnTo>
                  <a:lnTo>
                    <a:pt x="47092" y="47082"/>
                  </a:lnTo>
                  <a:lnTo>
                    <a:pt x="38307" y="52999"/>
                  </a:lnTo>
                  <a:lnTo>
                    <a:pt x="27538" y="55171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6938542" y="632654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69"/>
                  </a:lnTo>
                  <a:lnTo>
                    <a:pt x="8088" y="8083"/>
                  </a:lnTo>
                  <a:lnTo>
                    <a:pt x="2169" y="16847"/>
                  </a:lnTo>
                  <a:lnTo>
                    <a:pt x="0" y="27569"/>
                  </a:lnTo>
                  <a:lnTo>
                    <a:pt x="2169" y="38299"/>
                  </a:lnTo>
                  <a:lnTo>
                    <a:pt x="8088" y="47070"/>
                  </a:lnTo>
                  <a:lnTo>
                    <a:pt x="16874" y="52989"/>
                  </a:lnTo>
                  <a:lnTo>
                    <a:pt x="27643" y="55160"/>
                  </a:lnTo>
                  <a:lnTo>
                    <a:pt x="38351" y="52989"/>
                  </a:lnTo>
                  <a:lnTo>
                    <a:pt x="47105" y="47070"/>
                  </a:lnTo>
                  <a:lnTo>
                    <a:pt x="53013" y="38299"/>
                  </a:lnTo>
                  <a:lnTo>
                    <a:pt x="55181" y="27569"/>
                  </a:lnTo>
                  <a:lnTo>
                    <a:pt x="53013" y="16847"/>
                  </a:lnTo>
                  <a:lnTo>
                    <a:pt x="47105" y="8083"/>
                  </a:lnTo>
                  <a:lnTo>
                    <a:pt x="38351" y="2169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6938542" y="632654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60"/>
                  </a:moveTo>
                  <a:lnTo>
                    <a:pt x="16874" y="52989"/>
                  </a:lnTo>
                  <a:lnTo>
                    <a:pt x="8088" y="47070"/>
                  </a:lnTo>
                  <a:lnTo>
                    <a:pt x="2169" y="38299"/>
                  </a:lnTo>
                  <a:lnTo>
                    <a:pt x="0" y="27569"/>
                  </a:lnTo>
                  <a:lnTo>
                    <a:pt x="2169" y="16847"/>
                  </a:lnTo>
                  <a:lnTo>
                    <a:pt x="8088" y="8083"/>
                  </a:lnTo>
                  <a:lnTo>
                    <a:pt x="16874" y="2169"/>
                  </a:lnTo>
                  <a:lnTo>
                    <a:pt x="27643" y="0"/>
                  </a:lnTo>
                  <a:lnTo>
                    <a:pt x="38351" y="2169"/>
                  </a:lnTo>
                  <a:lnTo>
                    <a:pt x="47105" y="8083"/>
                  </a:lnTo>
                  <a:lnTo>
                    <a:pt x="53013" y="16847"/>
                  </a:lnTo>
                  <a:lnTo>
                    <a:pt x="55181" y="27569"/>
                  </a:lnTo>
                  <a:lnTo>
                    <a:pt x="53013" y="38299"/>
                  </a:lnTo>
                  <a:lnTo>
                    <a:pt x="47105" y="47070"/>
                  </a:lnTo>
                  <a:lnTo>
                    <a:pt x="38351" y="52989"/>
                  </a:lnTo>
                  <a:lnTo>
                    <a:pt x="27643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6579495" y="607908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0"/>
                  </a:lnTo>
                  <a:lnTo>
                    <a:pt x="8075" y="8086"/>
                  </a:lnTo>
                  <a:lnTo>
                    <a:pt x="2167" y="16856"/>
                  </a:lnTo>
                  <a:lnTo>
                    <a:pt x="0" y="27590"/>
                  </a:lnTo>
                  <a:lnTo>
                    <a:pt x="2167" y="38308"/>
                  </a:lnTo>
                  <a:lnTo>
                    <a:pt x="8075" y="47073"/>
                  </a:lnTo>
                  <a:lnTo>
                    <a:pt x="16830" y="52989"/>
                  </a:lnTo>
                  <a:lnTo>
                    <a:pt x="27538" y="55160"/>
                  </a:lnTo>
                  <a:lnTo>
                    <a:pt x="38246" y="52989"/>
                  </a:lnTo>
                  <a:lnTo>
                    <a:pt x="47001" y="47073"/>
                  </a:lnTo>
                  <a:lnTo>
                    <a:pt x="52909" y="38308"/>
                  </a:lnTo>
                  <a:lnTo>
                    <a:pt x="55076" y="27590"/>
                  </a:lnTo>
                  <a:lnTo>
                    <a:pt x="52909" y="16856"/>
                  </a:lnTo>
                  <a:lnTo>
                    <a:pt x="47001" y="8086"/>
                  </a:lnTo>
                  <a:lnTo>
                    <a:pt x="38246" y="2170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6579495" y="607908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89"/>
                  </a:lnTo>
                  <a:lnTo>
                    <a:pt x="8075" y="47073"/>
                  </a:lnTo>
                  <a:lnTo>
                    <a:pt x="2167" y="38308"/>
                  </a:lnTo>
                  <a:lnTo>
                    <a:pt x="0" y="27590"/>
                  </a:lnTo>
                  <a:lnTo>
                    <a:pt x="2167" y="16856"/>
                  </a:lnTo>
                  <a:lnTo>
                    <a:pt x="8075" y="8086"/>
                  </a:lnTo>
                  <a:lnTo>
                    <a:pt x="16830" y="2170"/>
                  </a:lnTo>
                  <a:lnTo>
                    <a:pt x="27538" y="0"/>
                  </a:lnTo>
                  <a:lnTo>
                    <a:pt x="38246" y="2170"/>
                  </a:lnTo>
                  <a:lnTo>
                    <a:pt x="47001" y="8086"/>
                  </a:lnTo>
                  <a:lnTo>
                    <a:pt x="52909" y="16856"/>
                  </a:lnTo>
                  <a:lnTo>
                    <a:pt x="55076" y="27590"/>
                  </a:lnTo>
                  <a:lnTo>
                    <a:pt x="52909" y="38308"/>
                  </a:lnTo>
                  <a:lnTo>
                    <a:pt x="47001" y="47073"/>
                  </a:lnTo>
                  <a:lnTo>
                    <a:pt x="38246" y="52989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7330990" y="578309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88"/>
                  </a:lnTo>
                  <a:lnTo>
                    <a:pt x="2167" y="16856"/>
                  </a:lnTo>
                  <a:lnTo>
                    <a:pt x="0" y="27580"/>
                  </a:lnTo>
                  <a:lnTo>
                    <a:pt x="2167" y="38309"/>
                  </a:lnTo>
                  <a:lnTo>
                    <a:pt x="8075" y="47081"/>
                  </a:lnTo>
                  <a:lnTo>
                    <a:pt x="16830" y="52999"/>
                  </a:lnTo>
                  <a:lnTo>
                    <a:pt x="27538" y="55171"/>
                  </a:lnTo>
                  <a:lnTo>
                    <a:pt x="38307" y="52999"/>
                  </a:lnTo>
                  <a:lnTo>
                    <a:pt x="47092" y="47081"/>
                  </a:lnTo>
                  <a:lnTo>
                    <a:pt x="53012" y="38309"/>
                  </a:lnTo>
                  <a:lnTo>
                    <a:pt x="55181" y="27580"/>
                  </a:lnTo>
                  <a:lnTo>
                    <a:pt x="53012" y="16856"/>
                  </a:lnTo>
                  <a:lnTo>
                    <a:pt x="47092" y="8088"/>
                  </a:lnTo>
                  <a:lnTo>
                    <a:pt x="38307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330990" y="578309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71"/>
                  </a:moveTo>
                  <a:lnTo>
                    <a:pt x="16830" y="52999"/>
                  </a:lnTo>
                  <a:lnTo>
                    <a:pt x="8075" y="47081"/>
                  </a:lnTo>
                  <a:lnTo>
                    <a:pt x="2167" y="38309"/>
                  </a:lnTo>
                  <a:lnTo>
                    <a:pt x="0" y="27580"/>
                  </a:lnTo>
                  <a:lnTo>
                    <a:pt x="2167" y="16856"/>
                  </a:lnTo>
                  <a:lnTo>
                    <a:pt x="8075" y="8088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307" y="2171"/>
                  </a:lnTo>
                  <a:lnTo>
                    <a:pt x="47092" y="8088"/>
                  </a:lnTo>
                  <a:lnTo>
                    <a:pt x="53012" y="16856"/>
                  </a:lnTo>
                  <a:lnTo>
                    <a:pt x="55181" y="27580"/>
                  </a:lnTo>
                  <a:lnTo>
                    <a:pt x="53012" y="38309"/>
                  </a:lnTo>
                  <a:lnTo>
                    <a:pt x="47092" y="47081"/>
                  </a:lnTo>
                  <a:lnTo>
                    <a:pt x="38307" y="52999"/>
                  </a:lnTo>
                  <a:lnTo>
                    <a:pt x="27538" y="55171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565538" y="545825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918" y="2169"/>
                  </a:lnTo>
                  <a:lnTo>
                    <a:pt x="8128" y="8083"/>
                  </a:lnTo>
                  <a:lnTo>
                    <a:pt x="2184" y="16847"/>
                  </a:lnTo>
                  <a:lnTo>
                    <a:pt x="0" y="27569"/>
                  </a:lnTo>
                  <a:lnTo>
                    <a:pt x="2184" y="38291"/>
                  </a:lnTo>
                  <a:lnTo>
                    <a:pt x="8128" y="47056"/>
                  </a:lnTo>
                  <a:lnTo>
                    <a:pt x="16918" y="52969"/>
                  </a:lnTo>
                  <a:lnTo>
                    <a:pt x="27643" y="55139"/>
                  </a:lnTo>
                  <a:lnTo>
                    <a:pt x="38351" y="52969"/>
                  </a:lnTo>
                  <a:lnTo>
                    <a:pt x="47105" y="47056"/>
                  </a:lnTo>
                  <a:lnTo>
                    <a:pt x="53013" y="38291"/>
                  </a:lnTo>
                  <a:lnTo>
                    <a:pt x="55181" y="27569"/>
                  </a:lnTo>
                  <a:lnTo>
                    <a:pt x="53013" y="16847"/>
                  </a:lnTo>
                  <a:lnTo>
                    <a:pt x="47105" y="8083"/>
                  </a:lnTo>
                  <a:lnTo>
                    <a:pt x="38351" y="2169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565538" y="545825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39"/>
                  </a:moveTo>
                  <a:lnTo>
                    <a:pt x="16918" y="52969"/>
                  </a:lnTo>
                  <a:lnTo>
                    <a:pt x="8128" y="47056"/>
                  </a:lnTo>
                  <a:lnTo>
                    <a:pt x="2184" y="38291"/>
                  </a:lnTo>
                  <a:lnTo>
                    <a:pt x="0" y="27569"/>
                  </a:lnTo>
                  <a:lnTo>
                    <a:pt x="2184" y="16847"/>
                  </a:lnTo>
                  <a:lnTo>
                    <a:pt x="8128" y="8083"/>
                  </a:lnTo>
                  <a:lnTo>
                    <a:pt x="16918" y="2169"/>
                  </a:lnTo>
                  <a:lnTo>
                    <a:pt x="27643" y="0"/>
                  </a:lnTo>
                  <a:lnTo>
                    <a:pt x="38351" y="2169"/>
                  </a:lnTo>
                  <a:lnTo>
                    <a:pt x="47105" y="8083"/>
                  </a:lnTo>
                  <a:lnTo>
                    <a:pt x="53013" y="16847"/>
                  </a:lnTo>
                  <a:lnTo>
                    <a:pt x="55181" y="27569"/>
                  </a:lnTo>
                  <a:lnTo>
                    <a:pt x="53013" y="38291"/>
                  </a:lnTo>
                  <a:lnTo>
                    <a:pt x="47105" y="47056"/>
                  </a:lnTo>
                  <a:lnTo>
                    <a:pt x="38351" y="52969"/>
                  </a:lnTo>
                  <a:lnTo>
                    <a:pt x="27643" y="55139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877675" y="494462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87"/>
                  </a:lnTo>
                  <a:lnTo>
                    <a:pt x="2167" y="16852"/>
                  </a:lnTo>
                  <a:lnTo>
                    <a:pt x="0" y="27569"/>
                  </a:lnTo>
                  <a:lnTo>
                    <a:pt x="2167" y="38293"/>
                  </a:lnTo>
                  <a:lnTo>
                    <a:pt x="8075" y="47061"/>
                  </a:lnTo>
                  <a:lnTo>
                    <a:pt x="16830" y="52978"/>
                  </a:lnTo>
                  <a:lnTo>
                    <a:pt x="27538" y="55150"/>
                  </a:lnTo>
                  <a:lnTo>
                    <a:pt x="38262" y="52978"/>
                  </a:lnTo>
                  <a:lnTo>
                    <a:pt x="47053" y="47061"/>
                  </a:lnTo>
                  <a:lnTo>
                    <a:pt x="52997" y="38293"/>
                  </a:lnTo>
                  <a:lnTo>
                    <a:pt x="55181" y="27569"/>
                  </a:lnTo>
                  <a:lnTo>
                    <a:pt x="52997" y="16852"/>
                  </a:lnTo>
                  <a:lnTo>
                    <a:pt x="47053" y="8087"/>
                  </a:lnTo>
                  <a:lnTo>
                    <a:pt x="38262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877675" y="494462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50"/>
                  </a:moveTo>
                  <a:lnTo>
                    <a:pt x="16830" y="52978"/>
                  </a:lnTo>
                  <a:lnTo>
                    <a:pt x="8075" y="47061"/>
                  </a:lnTo>
                  <a:lnTo>
                    <a:pt x="2167" y="38293"/>
                  </a:lnTo>
                  <a:lnTo>
                    <a:pt x="0" y="27569"/>
                  </a:lnTo>
                  <a:lnTo>
                    <a:pt x="2167" y="16852"/>
                  </a:lnTo>
                  <a:lnTo>
                    <a:pt x="8075" y="8087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62" y="2171"/>
                  </a:lnTo>
                  <a:lnTo>
                    <a:pt x="47053" y="8087"/>
                  </a:lnTo>
                  <a:lnTo>
                    <a:pt x="52997" y="16852"/>
                  </a:lnTo>
                  <a:lnTo>
                    <a:pt x="55181" y="27569"/>
                  </a:lnTo>
                  <a:lnTo>
                    <a:pt x="52997" y="38293"/>
                  </a:lnTo>
                  <a:lnTo>
                    <a:pt x="47053" y="47061"/>
                  </a:lnTo>
                  <a:lnTo>
                    <a:pt x="38262" y="52978"/>
                  </a:lnTo>
                  <a:lnTo>
                    <a:pt x="27538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7184608" y="484929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90"/>
                  </a:lnTo>
                  <a:lnTo>
                    <a:pt x="2167" y="16861"/>
                  </a:lnTo>
                  <a:lnTo>
                    <a:pt x="0" y="27590"/>
                  </a:lnTo>
                  <a:lnTo>
                    <a:pt x="2167" y="38312"/>
                  </a:lnTo>
                  <a:lnTo>
                    <a:pt x="8075" y="47077"/>
                  </a:lnTo>
                  <a:lnTo>
                    <a:pt x="16830" y="52990"/>
                  </a:lnTo>
                  <a:lnTo>
                    <a:pt x="27538" y="55160"/>
                  </a:lnTo>
                  <a:lnTo>
                    <a:pt x="38246" y="52990"/>
                  </a:lnTo>
                  <a:lnTo>
                    <a:pt x="47001" y="47077"/>
                  </a:lnTo>
                  <a:lnTo>
                    <a:pt x="52909" y="38312"/>
                  </a:lnTo>
                  <a:lnTo>
                    <a:pt x="55076" y="27590"/>
                  </a:lnTo>
                  <a:lnTo>
                    <a:pt x="52909" y="16861"/>
                  </a:lnTo>
                  <a:lnTo>
                    <a:pt x="47001" y="8090"/>
                  </a:lnTo>
                  <a:lnTo>
                    <a:pt x="38246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7184608" y="484929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90"/>
                  </a:lnTo>
                  <a:lnTo>
                    <a:pt x="8075" y="47077"/>
                  </a:lnTo>
                  <a:lnTo>
                    <a:pt x="2167" y="38312"/>
                  </a:lnTo>
                  <a:lnTo>
                    <a:pt x="0" y="27590"/>
                  </a:lnTo>
                  <a:lnTo>
                    <a:pt x="2167" y="16861"/>
                  </a:lnTo>
                  <a:lnTo>
                    <a:pt x="8075" y="8090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46" y="2171"/>
                  </a:lnTo>
                  <a:lnTo>
                    <a:pt x="47001" y="8090"/>
                  </a:lnTo>
                  <a:lnTo>
                    <a:pt x="52909" y="16861"/>
                  </a:lnTo>
                  <a:lnTo>
                    <a:pt x="55076" y="27590"/>
                  </a:lnTo>
                  <a:lnTo>
                    <a:pt x="52909" y="38312"/>
                  </a:lnTo>
                  <a:lnTo>
                    <a:pt x="47001" y="47077"/>
                  </a:lnTo>
                  <a:lnTo>
                    <a:pt x="38246" y="52990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6829540" y="495001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90"/>
                  </a:lnTo>
                  <a:lnTo>
                    <a:pt x="2167" y="16861"/>
                  </a:lnTo>
                  <a:lnTo>
                    <a:pt x="0" y="27590"/>
                  </a:lnTo>
                  <a:lnTo>
                    <a:pt x="2167" y="38312"/>
                  </a:lnTo>
                  <a:lnTo>
                    <a:pt x="8075" y="47077"/>
                  </a:lnTo>
                  <a:lnTo>
                    <a:pt x="16830" y="52990"/>
                  </a:lnTo>
                  <a:lnTo>
                    <a:pt x="27538" y="55160"/>
                  </a:lnTo>
                  <a:lnTo>
                    <a:pt x="38246" y="52990"/>
                  </a:lnTo>
                  <a:lnTo>
                    <a:pt x="47001" y="47077"/>
                  </a:lnTo>
                  <a:lnTo>
                    <a:pt x="52909" y="38312"/>
                  </a:lnTo>
                  <a:lnTo>
                    <a:pt x="55076" y="27590"/>
                  </a:lnTo>
                  <a:lnTo>
                    <a:pt x="52909" y="16861"/>
                  </a:lnTo>
                  <a:lnTo>
                    <a:pt x="47001" y="8090"/>
                  </a:lnTo>
                  <a:lnTo>
                    <a:pt x="38246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6829540" y="495001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90"/>
                  </a:lnTo>
                  <a:lnTo>
                    <a:pt x="8075" y="47077"/>
                  </a:lnTo>
                  <a:lnTo>
                    <a:pt x="2167" y="38312"/>
                  </a:lnTo>
                  <a:lnTo>
                    <a:pt x="0" y="27590"/>
                  </a:lnTo>
                  <a:lnTo>
                    <a:pt x="2167" y="16861"/>
                  </a:lnTo>
                  <a:lnTo>
                    <a:pt x="8075" y="8090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46" y="2171"/>
                  </a:lnTo>
                  <a:lnTo>
                    <a:pt x="47001" y="8090"/>
                  </a:lnTo>
                  <a:lnTo>
                    <a:pt x="52909" y="16861"/>
                  </a:lnTo>
                  <a:lnTo>
                    <a:pt x="55076" y="27590"/>
                  </a:lnTo>
                  <a:lnTo>
                    <a:pt x="52909" y="38312"/>
                  </a:lnTo>
                  <a:lnTo>
                    <a:pt x="47001" y="47077"/>
                  </a:lnTo>
                  <a:lnTo>
                    <a:pt x="38246" y="52990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6830377" y="404157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20208" y="0"/>
                  </a:lnTo>
                  <a:lnTo>
                    <a:pt x="13298" y="2858"/>
                  </a:lnTo>
                  <a:lnTo>
                    <a:pt x="2931" y="13298"/>
                  </a:lnTo>
                  <a:lnTo>
                    <a:pt x="0" y="20208"/>
                  </a:lnTo>
                  <a:lnTo>
                    <a:pt x="0" y="27569"/>
                  </a:lnTo>
                  <a:lnTo>
                    <a:pt x="2184" y="38293"/>
                  </a:lnTo>
                  <a:lnTo>
                    <a:pt x="8128" y="47061"/>
                  </a:lnTo>
                  <a:lnTo>
                    <a:pt x="16918" y="52978"/>
                  </a:lnTo>
                  <a:lnTo>
                    <a:pt x="27643" y="55150"/>
                  </a:lnTo>
                  <a:lnTo>
                    <a:pt x="38351" y="52978"/>
                  </a:lnTo>
                  <a:lnTo>
                    <a:pt x="47105" y="47061"/>
                  </a:lnTo>
                  <a:lnTo>
                    <a:pt x="53013" y="38293"/>
                  </a:lnTo>
                  <a:lnTo>
                    <a:pt x="55181" y="27569"/>
                  </a:lnTo>
                  <a:lnTo>
                    <a:pt x="53013" y="16852"/>
                  </a:lnTo>
                  <a:lnTo>
                    <a:pt x="47105" y="8087"/>
                  </a:lnTo>
                  <a:lnTo>
                    <a:pt x="38351" y="2171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6830377" y="404157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50"/>
                  </a:moveTo>
                  <a:lnTo>
                    <a:pt x="16918" y="52978"/>
                  </a:lnTo>
                  <a:lnTo>
                    <a:pt x="8128" y="47061"/>
                  </a:lnTo>
                  <a:lnTo>
                    <a:pt x="2184" y="38293"/>
                  </a:lnTo>
                  <a:lnTo>
                    <a:pt x="0" y="27569"/>
                  </a:lnTo>
                  <a:lnTo>
                    <a:pt x="0" y="20208"/>
                  </a:lnTo>
                  <a:lnTo>
                    <a:pt x="2931" y="13298"/>
                  </a:lnTo>
                  <a:lnTo>
                    <a:pt x="8062" y="8093"/>
                  </a:lnTo>
                  <a:lnTo>
                    <a:pt x="13298" y="2858"/>
                  </a:lnTo>
                  <a:lnTo>
                    <a:pt x="20208" y="0"/>
                  </a:lnTo>
                  <a:lnTo>
                    <a:pt x="27643" y="0"/>
                  </a:lnTo>
                  <a:lnTo>
                    <a:pt x="38351" y="2171"/>
                  </a:lnTo>
                  <a:lnTo>
                    <a:pt x="47105" y="8087"/>
                  </a:lnTo>
                  <a:lnTo>
                    <a:pt x="53013" y="16852"/>
                  </a:lnTo>
                  <a:lnTo>
                    <a:pt x="55181" y="27569"/>
                  </a:lnTo>
                  <a:lnTo>
                    <a:pt x="53013" y="38293"/>
                  </a:lnTo>
                  <a:lnTo>
                    <a:pt x="47105" y="47061"/>
                  </a:lnTo>
                  <a:lnTo>
                    <a:pt x="38351" y="52978"/>
                  </a:lnTo>
                  <a:lnTo>
                    <a:pt x="27643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390046" y="427500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918" y="2169"/>
                  </a:lnTo>
                  <a:lnTo>
                    <a:pt x="8128" y="8083"/>
                  </a:lnTo>
                  <a:lnTo>
                    <a:pt x="2184" y="16847"/>
                  </a:lnTo>
                  <a:lnTo>
                    <a:pt x="0" y="27569"/>
                  </a:lnTo>
                  <a:lnTo>
                    <a:pt x="2184" y="38291"/>
                  </a:lnTo>
                  <a:lnTo>
                    <a:pt x="8128" y="47056"/>
                  </a:lnTo>
                  <a:lnTo>
                    <a:pt x="16918" y="52969"/>
                  </a:lnTo>
                  <a:lnTo>
                    <a:pt x="27643" y="55139"/>
                  </a:lnTo>
                  <a:lnTo>
                    <a:pt x="38351" y="52969"/>
                  </a:lnTo>
                  <a:lnTo>
                    <a:pt x="47105" y="47056"/>
                  </a:lnTo>
                  <a:lnTo>
                    <a:pt x="53013" y="38291"/>
                  </a:lnTo>
                  <a:lnTo>
                    <a:pt x="55181" y="27569"/>
                  </a:lnTo>
                  <a:lnTo>
                    <a:pt x="53013" y="16847"/>
                  </a:lnTo>
                  <a:lnTo>
                    <a:pt x="47105" y="8083"/>
                  </a:lnTo>
                  <a:lnTo>
                    <a:pt x="38351" y="2169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390046" y="427500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39"/>
                  </a:moveTo>
                  <a:lnTo>
                    <a:pt x="16918" y="52969"/>
                  </a:lnTo>
                  <a:lnTo>
                    <a:pt x="8128" y="47056"/>
                  </a:lnTo>
                  <a:lnTo>
                    <a:pt x="2184" y="38291"/>
                  </a:lnTo>
                  <a:lnTo>
                    <a:pt x="0" y="27569"/>
                  </a:lnTo>
                  <a:lnTo>
                    <a:pt x="2184" y="16847"/>
                  </a:lnTo>
                  <a:lnTo>
                    <a:pt x="8128" y="8083"/>
                  </a:lnTo>
                  <a:lnTo>
                    <a:pt x="16918" y="2169"/>
                  </a:lnTo>
                  <a:lnTo>
                    <a:pt x="27643" y="0"/>
                  </a:lnTo>
                  <a:lnTo>
                    <a:pt x="38351" y="2169"/>
                  </a:lnTo>
                  <a:lnTo>
                    <a:pt x="47105" y="8083"/>
                  </a:lnTo>
                  <a:lnTo>
                    <a:pt x="53013" y="16847"/>
                  </a:lnTo>
                  <a:lnTo>
                    <a:pt x="55181" y="27569"/>
                  </a:lnTo>
                  <a:lnTo>
                    <a:pt x="53013" y="38291"/>
                  </a:lnTo>
                  <a:lnTo>
                    <a:pt x="47105" y="47056"/>
                  </a:lnTo>
                  <a:lnTo>
                    <a:pt x="38351" y="52969"/>
                  </a:lnTo>
                  <a:lnTo>
                    <a:pt x="27643" y="55139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628468" y="588229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69"/>
                  </a:lnTo>
                  <a:lnTo>
                    <a:pt x="8075" y="8083"/>
                  </a:lnTo>
                  <a:lnTo>
                    <a:pt x="2167" y="16847"/>
                  </a:lnTo>
                  <a:lnTo>
                    <a:pt x="0" y="27569"/>
                  </a:lnTo>
                  <a:lnTo>
                    <a:pt x="2167" y="38291"/>
                  </a:lnTo>
                  <a:lnTo>
                    <a:pt x="8075" y="47056"/>
                  </a:lnTo>
                  <a:lnTo>
                    <a:pt x="16830" y="52969"/>
                  </a:lnTo>
                  <a:lnTo>
                    <a:pt x="27538" y="55139"/>
                  </a:lnTo>
                  <a:lnTo>
                    <a:pt x="38307" y="52969"/>
                  </a:lnTo>
                  <a:lnTo>
                    <a:pt x="47092" y="47056"/>
                  </a:lnTo>
                  <a:lnTo>
                    <a:pt x="53012" y="38291"/>
                  </a:lnTo>
                  <a:lnTo>
                    <a:pt x="55181" y="27569"/>
                  </a:lnTo>
                  <a:lnTo>
                    <a:pt x="53012" y="16847"/>
                  </a:lnTo>
                  <a:lnTo>
                    <a:pt x="47092" y="8083"/>
                  </a:lnTo>
                  <a:lnTo>
                    <a:pt x="38307" y="2169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628468" y="588229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39"/>
                  </a:moveTo>
                  <a:lnTo>
                    <a:pt x="16830" y="52969"/>
                  </a:lnTo>
                  <a:lnTo>
                    <a:pt x="8075" y="47056"/>
                  </a:lnTo>
                  <a:lnTo>
                    <a:pt x="2167" y="38291"/>
                  </a:lnTo>
                  <a:lnTo>
                    <a:pt x="0" y="27569"/>
                  </a:lnTo>
                  <a:lnTo>
                    <a:pt x="2167" y="16847"/>
                  </a:lnTo>
                  <a:lnTo>
                    <a:pt x="8075" y="8083"/>
                  </a:lnTo>
                  <a:lnTo>
                    <a:pt x="16830" y="2169"/>
                  </a:lnTo>
                  <a:lnTo>
                    <a:pt x="27538" y="0"/>
                  </a:lnTo>
                  <a:lnTo>
                    <a:pt x="38307" y="2169"/>
                  </a:lnTo>
                  <a:lnTo>
                    <a:pt x="47092" y="8083"/>
                  </a:lnTo>
                  <a:lnTo>
                    <a:pt x="53012" y="16847"/>
                  </a:lnTo>
                  <a:lnTo>
                    <a:pt x="55181" y="27569"/>
                  </a:lnTo>
                  <a:lnTo>
                    <a:pt x="53012" y="38291"/>
                  </a:lnTo>
                  <a:lnTo>
                    <a:pt x="47092" y="47056"/>
                  </a:lnTo>
                  <a:lnTo>
                    <a:pt x="38307" y="52969"/>
                  </a:lnTo>
                  <a:lnTo>
                    <a:pt x="27538" y="55139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76416" y="617750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90"/>
                  </a:lnTo>
                  <a:lnTo>
                    <a:pt x="2167" y="16861"/>
                  </a:lnTo>
                  <a:lnTo>
                    <a:pt x="0" y="27590"/>
                  </a:lnTo>
                  <a:lnTo>
                    <a:pt x="2167" y="38314"/>
                  </a:lnTo>
                  <a:lnTo>
                    <a:pt x="8075" y="47082"/>
                  </a:lnTo>
                  <a:lnTo>
                    <a:pt x="16830" y="52999"/>
                  </a:lnTo>
                  <a:lnTo>
                    <a:pt x="27538" y="55171"/>
                  </a:lnTo>
                  <a:lnTo>
                    <a:pt x="38246" y="52999"/>
                  </a:lnTo>
                  <a:lnTo>
                    <a:pt x="47001" y="47082"/>
                  </a:lnTo>
                  <a:lnTo>
                    <a:pt x="52909" y="38314"/>
                  </a:lnTo>
                  <a:lnTo>
                    <a:pt x="55076" y="27590"/>
                  </a:lnTo>
                  <a:lnTo>
                    <a:pt x="52909" y="16861"/>
                  </a:lnTo>
                  <a:lnTo>
                    <a:pt x="47001" y="8090"/>
                  </a:lnTo>
                  <a:lnTo>
                    <a:pt x="38246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976416" y="617750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71"/>
                  </a:moveTo>
                  <a:lnTo>
                    <a:pt x="16830" y="52999"/>
                  </a:lnTo>
                  <a:lnTo>
                    <a:pt x="8075" y="47082"/>
                  </a:lnTo>
                  <a:lnTo>
                    <a:pt x="2167" y="38314"/>
                  </a:lnTo>
                  <a:lnTo>
                    <a:pt x="0" y="27590"/>
                  </a:lnTo>
                  <a:lnTo>
                    <a:pt x="2167" y="16861"/>
                  </a:lnTo>
                  <a:lnTo>
                    <a:pt x="8075" y="8090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46" y="2171"/>
                  </a:lnTo>
                  <a:lnTo>
                    <a:pt x="47001" y="8090"/>
                  </a:lnTo>
                  <a:lnTo>
                    <a:pt x="52909" y="16861"/>
                  </a:lnTo>
                  <a:lnTo>
                    <a:pt x="55076" y="27590"/>
                  </a:lnTo>
                  <a:lnTo>
                    <a:pt x="52909" y="38314"/>
                  </a:lnTo>
                  <a:lnTo>
                    <a:pt x="47001" y="47082"/>
                  </a:lnTo>
                  <a:lnTo>
                    <a:pt x="38246" y="52999"/>
                  </a:lnTo>
                  <a:lnTo>
                    <a:pt x="27538" y="55171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8043430" y="701565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70"/>
                  </a:lnTo>
                  <a:lnTo>
                    <a:pt x="8088" y="8086"/>
                  </a:lnTo>
                  <a:lnTo>
                    <a:pt x="2169" y="16856"/>
                  </a:lnTo>
                  <a:lnTo>
                    <a:pt x="0" y="27590"/>
                  </a:lnTo>
                  <a:lnTo>
                    <a:pt x="2169" y="38308"/>
                  </a:lnTo>
                  <a:lnTo>
                    <a:pt x="8088" y="47073"/>
                  </a:lnTo>
                  <a:lnTo>
                    <a:pt x="16874" y="52989"/>
                  </a:lnTo>
                  <a:lnTo>
                    <a:pt x="27643" y="55160"/>
                  </a:lnTo>
                  <a:lnTo>
                    <a:pt x="38351" y="52989"/>
                  </a:lnTo>
                  <a:lnTo>
                    <a:pt x="47105" y="47073"/>
                  </a:lnTo>
                  <a:lnTo>
                    <a:pt x="53013" y="38308"/>
                  </a:lnTo>
                  <a:lnTo>
                    <a:pt x="55181" y="27590"/>
                  </a:lnTo>
                  <a:lnTo>
                    <a:pt x="53013" y="16856"/>
                  </a:lnTo>
                  <a:lnTo>
                    <a:pt x="47105" y="8086"/>
                  </a:lnTo>
                  <a:lnTo>
                    <a:pt x="38351" y="2170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8043430" y="701565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60"/>
                  </a:moveTo>
                  <a:lnTo>
                    <a:pt x="16874" y="52989"/>
                  </a:lnTo>
                  <a:lnTo>
                    <a:pt x="8088" y="47073"/>
                  </a:lnTo>
                  <a:lnTo>
                    <a:pt x="2169" y="38308"/>
                  </a:lnTo>
                  <a:lnTo>
                    <a:pt x="0" y="27590"/>
                  </a:lnTo>
                  <a:lnTo>
                    <a:pt x="2169" y="16856"/>
                  </a:lnTo>
                  <a:lnTo>
                    <a:pt x="8088" y="8086"/>
                  </a:lnTo>
                  <a:lnTo>
                    <a:pt x="16874" y="2170"/>
                  </a:lnTo>
                  <a:lnTo>
                    <a:pt x="27643" y="0"/>
                  </a:lnTo>
                  <a:lnTo>
                    <a:pt x="38351" y="2170"/>
                  </a:lnTo>
                  <a:lnTo>
                    <a:pt x="47105" y="8086"/>
                  </a:lnTo>
                  <a:lnTo>
                    <a:pt x="53013" y="16856"/>
                  </a:lnTo>
                  <a:lnTo>
                    <a:pt x="55181" y="27590"/>
                  </a:lnTo>
                  <a:lnTo>
                    <a:pt x="53013" y="38308"/>
                  </a:lnTo>
                  <a:lnTo>
                    <a:pt x="47105" y="47073"/>
                  </a:lnTo>
                  <a:lnTo>
                    <a:pt x="38351" y="52989"/>
                  </a:lnTo>
                  <a:lnTo>
                    <a:pt x="27643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761867" y="678136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88"/>
                  </a:lnTo>
                  <a:lnTo>
                    <a:pt x="2167" y="16856"/>
                  </a:lnTo>
                  <a:lnTo>
                    <a:pt x="0" y="27580"/>
                  </a:lnTo>
                  <a:lnTo>
                    <a:pt x="2167" y="38308"/>
                  </a:lnTo>
                  <a:lnTo>
                    <a:pt x="8075" y="47075"/>
                  </a:lnTo>
                  <a:lnTo>
                    <a:pt x="16830" y="52990"/>
                  </a:lnTo>
                  <a:lnTo>
                    <a:pt x="27538" y="55160"/>
                  </a:lnTo>
                  <a:lnTo>
                    <a:pt x="38246" y="52990"/>
                  </a:lnTo>
                  <a:lnTo>
                    <a:pt x="47001" y="47075"/>
                  </a:lnTo>
                  <a:lnTo>
                    <a:pt x="52909" y="38308"/>
                  </a:lnTo>
                  <a:lnTo>
                    <a:pt x="55076" y="27580"/>
                  </a:lnTo>
                  <a:lnTo>
                    <a:pt x="52909" y="16856"/>
                  </a:lnTo>
                  <a:lnTo>
                    <a:pt x="47001" y="8088"/>
                  </a:lnTo>
                  <a:lnTo>
                    <a:pt x="38246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761867" y="678136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90"/>
                  </a:lnTo>
                  <a:lnTo>
                    <a:pt x="8075" y="47075"/>
                  </a:lnTo>
                  <a:lnTo>
                    <a:pt x="2167" y="38308"/>
                  </a:lnTo>
                  <a:lnTo>
                    <a:pt x="0" y="27580"/>
                  </a:lnTo>
                  <a:lnTo>
                    <a:pt x="2167" y="16856"/>
                  </a:lnTo>
                  <a:lnTo>
                    <a:pt x="8075" y="8088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246" y="2171"/>
                  </a:lnTo>
                  <a:lnTo>
                    <a:pt x="47001" y="8088"/>
                  </a:lnTo>
                  <a:lnTo>
                    <a:pt x="52909" y="16856"/>
                  </a:lnTo>
                  <a:lnTo>
                    <a:pt x="55076" y="27580"/>
                  </a:lnTo>
                  <a:lnTo>
                    <a:pt x="52909" y="38308"/>
                  </a:lnTo>
                  <a:lnTo>
                    <a:pt x="47001" y="47075"/>
                  </a:lnTo>
                  <a:lnTo>
                    <a:pt x="38246" y="52990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352142" y="724994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69"/>
                  </a:lnTo>
                  <a:lnTo>
                    <a:pt x="8088" y="8083"/>
                  </a:lnTo>
                  <a:lnTo>
                    <a:pt x="2169" y="16847"/>
                  </a:lnTo>
                  <a:lnTo>
                    <a:pt x="0" y="27569"/>
                  </a:lnTo>
                  <a:lnTo>
                    <a:pt x="2169" y="38291"/>
                  </a:lnTo>
                  <a:lnTo>
                    <a:pt x="8088" y="47056"/>
                  </a:lnTo>
                  <a:lnTo>
                    <a:pt x="16874" y="52969"/>
                  </a:lnTo>
                  <a:lnTo>
                    <a:pt x="27643" y="55139"/>
                  </a:lnTo>
                  <a:lnTo>
                    <a:pt x="38351" y="52969"/>
                  </a:lnTo>
                  <a:lnTo>
                    <a:pt x="47105" y="47056"/>
                  </a:lnTo>
                  <a:lnTo>
                    <a:pt x="53013" y="38291"/>
                  </a:lnTo>
                  <a:lnTo>
                    <a:pt x="55181" y="27569"/>
                  </a:lnTo>
                  <a:lnTo>
                    <a:pt x="53013" y="16847"/>
                  </a:lnTo>
                  <a:lnTo>
                    <a:pt x="47105" y="8083"/>
                  </a:lnTo>
                  <a:lnTo>
                    <a:pt x="38351" y="2169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352142" y="724994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39"/>
                  </a:moveTo>
                  <a:lnTo>
                    <a:pt x="16874" y="52969"/>
                  </a:lnTo>
                  <a:lnTo>
                    <a:pt x="8088" y="47056"/>
                  </a:lnTo>
                  <a:lnTo>
                    <a:pt x="2169" y="38291"/>
                  </a:lnTo>
                  <a:lnTo>
                    <a:pt x="0" y="27569"/>
                  </a:lnTo>
                  <a:lnTo>
                    <a:pt x="2169" y="16847"/>
                  </a:lnTo>
                  <a:lnTo>
                    <a:pt x="8088" y="8083"/>
                  </a:lnTo>
                  <a:lnTo>
                    <a:pt x="16874" y="2169"/>
                  </a:lnTo>
                  <a:lnTo>
                    <a:pt x="27643" y="0"/>
                  </a:lnTo>
                  <a:lnTo>
                    <a:pt x="38351" y="2169"/>
                  </a:lnTo>
                  <a:lnTo>
                    <a:pt x="47105" y="8083"/>
                  </a:lnTo>
                  <a:lnTo>
                    <a:pt x="53013" y="16847"/>
                  </a:lnTo>
                  <a:lnTo>
                    <a:pt x="55181" y="27569"/>
                  </a:lnTo>
                  <a:lnTo>
                    <a:pt x="53013" y="38291"/>
                  </a:lnTo>
                  <a:lnTo>
                    <a:pt x="47105" y="47056"/>
                  </a:lnTo>
                  <a:lnTo>
                    <a:pt x="38351" y="52969"/>
                  </a:lnTo>
                  <a:lnTo>
                    <a:pt x="27643" y="55139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923538" y="787185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0"/>
                  </a:moveTo>
                  <a:lnTo>
                    <a:pt x="16874" y="2170"/>
                  </a:lnTo>
                  <a:lnTo>
                    <a:pt x="8088" y="8086"/>
                  </a:lnTo>
                  <a:lnTo>
                    <a:pt x="2169" y="16856"/>
                  </a:lnTo>
                  <a:lnTo>
                    <a:pt x="0" y="27590"/>
                  </a:lnTo>
                  <a:lnTo>
                    <a:pt x="2169" y="38308"/>
                  </a:lnTo>
                  <a:lnTo>
                    <a:pt x="8088" y="47073"/>
                  </a:lnTo>
                  <a:lnTo>
                    <a:pt x="16874" y="52989"/>
                  </a:lnTo>
                  <a:lnTo>
                    <a:pt x="27643" y="55160"/>
                  </a:lnTo>
                  <a:lnTo>
                    <a:pt x="38351" y="52989"/>
                  </a:lnTo>
                  <a:lnTo>
                    <a:pt x="47105" y="47073"/>
                  </a:lnTo>
                  <a:lnTo>
                    <a:pt x="53013" y="38308"/>
                  </a:lnTo>
                  <a:lnTo>
                    <a:pt x="55181" y="27590"/>
                  </a:lnTo>
                  <a:lnTo>
                    <a:pt x="53013" y="16856"/>
                  </a:lnTo>
                  <a:lnTo>
                    <a:pt x="47105" y="8086"/>
                  </a:lnTo>
                  <a:lnTo>
                    <a:pt x="38351" y="2170"/>
                  </a:lnTo>
                  <a:lnTo>
                    <a:pt x="2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923538" y="787185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643" y="55160"/>
                  </a:moveTo>
                  <a:lnTo>
                    <a:pt x="16874" y="52989"/>
                  </a:lnTo>
                  <a:lnTo>
                    <a:pt x="8088" y="47073"/>
                  </a:lnTo>
                  <a:lnTo>
                    <a:pt x="2169" y="38308"/>
                  </a:lnTo>
                  <a:lnTo>
                    <a:pt x="0" y="27590"/>
                  </a:lnTo>
                  <a:lnTo>
                    <a:pt x="2169" y="16856"/>
                  </a:lnTo>
                  <a:lnTo>
                    <a:pt x="8088" y="8086"/>
                  </a:lnTo>
                  <a:lnTo>
                    <a:pt x="16874" y="2170"/>
                  </a:lnTo>
                  <a:lnTo>
                    <a:pt x="27643" y="0"/>
                  </a:lnTo>
                  <a:lnTo>
                    <a:pt x="38351" y="2170"/>
                  </a:lnTo>
                  <a:lnTo>
                    <a:pt x="47105" y="8086"/>
                  </a:lnTo>
                  <a:lnTo>
                    <a:pt x="53013" y="16856"/>
                  </a:lnTo>
                  <a:lnTo>
                    <a:pt x="55181" y="27590"/>
                  </a:lnTo>
                  <a:lnTo>
                    <a:pt x="53013" y="38308"/>
                  </a:lnTo>
                  <a:lnTo>
                    <a:pt x="47105" y="47073"/>
                  </a:lnTo>
                  <a:lnTo>
                    <a:pt x="38351" y="52989"/>
                  </a:lnTo>
                  <a:lnTo>
                    <a:pt x="27643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7630772" y="787185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0"/>
                  </a:lnTo>
                  <a:lnTo>
                    <a:pt x="8075" y="8086"/>
                  </a:lnTo>
                  <a:lnTo>
                    <a:pt x="2167" y="16856"/>
                  </a:lnTo>
                  <a:lnTo>
                    <a:pt x="0" y="27590"/>
                  </a:lnTo>
                  <a:lnTo>
                    <a:pt x="2167" y="38308"/>
                  </a:lnTo>
                  <a:lnTo>
                    <a:pt x="8075" y="47073"/>
                  </a:lnTo>
                  <a:lnTo>
                    <a:pt x="16830" y="52989"/>
                  </a:lnTo>
                  <a:lnTo>
                    <a:pt x="27538" y="55160"/>
                  </a:lnTo>
                  <a:lnTo>
                    <a:pt x="38246" y="52989"/>
                  </a:lnTo>
                  <a:lnTo>
                    <a:pt x="47001" y="47073"/>
                  </a:lnTo>
                  <a:lnTo>
                    <a:pt x="52909" y="38308"/>
                  </a:lnTo>
                  <a:lnTo>
                    <a:pt x="55076" y="27590"/>
                  </a:lnTo>
                  <a:lnTo>
                    <a:pt x="52909" y="16856"/>
                  </a:lnTo>
                  <a:lnTo>
                    <a:pt x="47001" y="8086"/>
                  </a:lnTo>
                  <a:lnTo>
                    <a:pt x="38246" y="2170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7630772" y="787185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89"/>
                  </a:lnTo>
                  <a:lnTo>
                    <a:pt x="8075" y="47073"/>
                  </a:lnTo>
                  <a:lnTo>
                    <a:pt x="2167" y="38308"/>
                  </a:lnTo>
                  <a:lnTo>
                    <a:pt x="0" y="27590"/>
                  </a:lnTo>
                  <a:lnTo>
                    <a:pt x="2167" y="16856"/>
                  </a:lnTo>
                  <a:lnTo>
                    <a:pt x="8075" y="8086"/>
                  </a:lnTo>
                  <a:lnTo>
                    <a:pt x="16830" y="2170"/>
                  </a:lnTo>
                  <a:lnTo>
                    <a:pt x="27538" y="0"/>
                  </a:lnTo>
                  <a:lnTo>
                    <a:pt x="38246" y="2170"/>
                  </a:lnTo>
                  <a:lnTo>
                    <a:pt x="47001" y="8086"/>
                  </a:lnTo>
                  <a:lnTo>
                    <a:pt x="52909" y="16856"/>
                  </a:lnTo>
                  <a:lnTo>
                    <a:pt x="55076" y="27590"/>
                  </a:lnTo>
                  <a:lnTo>
                    <a:pt x="52909" y="38308"/>
                  </a:lnTo>
                  <a:lnTo>
                    <a:pt x="47001" y="47073"/>
                  </a:lnTo>
                  <a:lnTo>
                    <a:pt x="38246" y="52989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8112014" y="787185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0"/>
                  </a:lnTo>
                  <a:lnTo>
                    <a:pt x="8075" y="8086"/>
                  </a:lnTo>
                  <a:lnTo>
                    <a:pt x="2167" y="16856"/>
                  </a:lnTo>
                  <a:lnTo>
                    <a:pt x="0" y="27590"/>
                  </a:lnTo>
                  <a:lnTo>
                    <a:pt x="2167" y="38308"/>
                  </a:lnTo>
                  <a:lnTo>
                    <a:pt x="8075" y="47073"/>
                  </a:lnTo>
                  <a:lnTo>
                    <a:pt x="16830" y="52989"/>
                  </a:lnTo>
                  <a:lnTo>
                    <a:pt x="27538" y="55160"/>
                  </a:lnTo>
                  <a:lnTo>
                    <a:pt x="38262" y="52989"/>
                  </a:lnTo>
                  <a:lnTo>
                    <a:pt x="47053" y="47073"/>
                  </a:lnTo>
                  <a:lnTo>
                    <a:pt x="52997" y="38308"/>
                  </a:lnTo>
                  <a:lnTo>
                    <a:pt x="55181" y="27590"/>
                  </a:lnTo>
                  <a:lnTo>
                    <a:pt x="52997" y="16856"/>
                  </a:lnTo>
                  <a:lnTo>
                    <a:pt x="47053" y="8086"/>
                  </a:lnTo>
                  <a:lnTo>
                    <a:pt x="38262" y="2170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112014" y="787185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60"/>
                  </a:moveTo>
                  <a:lnTo>
                    <a:pt x="16830" y="52989"/>
                  </a:lnTo>
                  <a:lnTo>
                    <a:pt x="8075" y="47073"/>
                  </a:lnTo>
                  <a:lnTo>
                    <a:pt x="2167" y="38308"/>
                  </a:lnTo>
                  <a:lnTo>
                    <a:pt x="0" y="27590"/>
                  </a:lnTo>
                  <a:lnTo>
                    <a:pt x="2167" y="16856"/>
                  </a:lnTo>
                  <a:lnTo>
                    <a:pt x="8075" y="8086"/>
                  </a:lnTo>
                  <a:lnTo>
                    <a:pt x="16830" y="2170"/>
                  </a:lnTo>
                  <a:lnTo>
                    <a:pt x="27538" y="0"/>
                  </a:lnTo>
                  <a:lnTo>
                    <a:pt x="38262" y="2170"/>
                  </a:lnTo>
                  <a:lnTo>
                    <a:pt x="47053" y="8086"/>
                  </a:lnTo>
                  <a:lnTo>
                    <a:pt x="52997" y="16856"/>
                  </a:lnTo>
                  <a:lnTo>
                    <a:pt x="55181" y="27590"/>
                  </a:lnTo>
                  <a:lnTo>
                    <a:pt x="52997" y="38308"/>
                  </a:lnTo>
                  <a:lnTo>
                    <a:pt x="47053" y="47073"/>
                  </a:lnTo>
                  <a:lnTo>
                    <a:pt x="38262" y="52989"/>
                  </a:lnTo>
                  <a:lnTo>
                    <a:pt x="27538" y="5516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202513" y="691585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0"/>
                  </a:moveTo>
                  <a:lnTo>
                    <a:pt x="16830" y="2171"/>
                  </a:lnTo>
                  <a:lnTo>
                    <a:pt x="8075" y="8088"/>
                  </a:lnTo>
                  <a:lnTo>
                    <a:pt x="2167" y="16856"/>
                  </a:lnTo>
                  <a:lnTo>
                    <a:pt x="0" y="27580"/>
                  </a:lnTo>
                  <a:lnTo>
                    <a:pt x="2167" y="38297"/>
                  </a:lnTo>
                  <a:lnTo>
                    <a:pt x="8075" y="47062"/>
                  </a:lnTo>
                  <a:lnTo>
                    <a:pt x="16830" y="52978"/>
                  </a:lnTo>
                  <a:lnTo>
                    <a:pt x="27538" y="55150"/>
                  </a:lnTo>
                  <a:lnTo>
                    <a:pt x="38307" y="52978"/>
                  </a:lnTo>
                  <a:lnTo>
                    <a:pt x="47092" y="47062"/>
                  </a:lnTo>
                  <a:lnTo>
                    <a:pt x="53012" y="38297"/>
                  </a:lnTo>
                  <a:lnTo>
                    <a:pt x="55181" y="27580"/>
                  </a:lnTo>
                  <a:lnTo>
                    <a:pt x="53012" y="16856"/>
                  </a:lnTo>
                  <a:lnTo>
                    <a:pt x="47092" y="8088"/>
                  </a:lnTo>
                  <a:lnTo>
                    <a:pt x="38307" y="2171"/>
                  </a:lnTo>
                  <a:lnTo>
                    <a:pt x="2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02513" y="691585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38" y="55150"/>
                  </a:moveTo>
                  <a:lnTo>
                    <a:pt x="16830" y="52978"/>
                  </a:lnTo>
                  <a:lnTo>
                    <a:pt x="8075" y="47062"/>
                  </a:lnTo>
                  <a:lnTo>
                    <a:pt x="2167" y="38297"/>
                  </a:lnTo>
                  <a:lnTo>
                    <a:pt x="0" y="27580"/>
                  </a:lnTo>
                  <a:lnTo>
                    <a:pt x="2167" y="16856"/>
                  </a:lnTo>
                  <a:lnTo>
                    <a:pt x="8075" y="8088"/>
                  </a:lnTo>
                  <a:lnTo>
                    <a:pt x="16830" y="2171"/>
                  </a:lnTo>
                  <a:lnTo>
                    <a:pt x="27538" y="0"/>
                  </a:lnTo>
                  <a:lnTo>
                    <a:pt x="38307" y="2171"/>
                  </a:lnTo>
                  <a:lnTo>
                    <a:pt x="47092" y="8088"/>
                  </a:lnTo>
                  <a:lnTo>
                    <a:pt x="53012" y="16856"/>
                  </a:lnTo>
                  <a:lnTo>
                    <a:pt x="55181" y="27580"/>
                  </a:lnTo>
                  <a:lnTo>
                    <a:pt x="53012" y="38297"/>
                  </a:lnTo>
                  <a:lnTo>
                    <a:pt x="47092" y="47062"/>
                  </a:lnTo>
                  <a:lnTo>
                    <a:pt x="38307" y="52978"/>
                  </a:lnTo>
                  <a:lnTo>
                    <a:pt x="27538" y="55150"/>
                  </a:lnTo>
                </a:path>
              </a:pathLst>
            </a:custGeom>
            <a:ln w="8269">
              <a:solidFill>
                <a:srgbClr val="9CC3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/>
          <p:cNvSpPr>
            <a:spLocks noGrp="1"/>
          </p:cNvSpPr>
          <p:nvPr/>
        </p:nvSpPr>
        <p:spPr>
          <a:xfrm>
            <a:off x="19536175" y="10758216"/>
            <a:ext cx="447922" cy="529433"/>
          </a:xfrm>
          <a:prstGeom prst="rect">
            <a:avLst/>
          </a:prstGeom>
        </p:spPr>
        <p:txBody>
          <a:bodyPr vert="horz" lIns="150700" tIns="75350" rIns="150700" bIns="7535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6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uk-UA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8961093" y="12750942"/>
            <a:ext cx="2235553" cy="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2">
            <a:extLst>
              <a:ext uri="{FF2B5EF4-FFF2-40B4-BE49-F238E27FC236}">
                <a16:creationId xmlns="" xmlns:a16="http://schemas.microsoft.com/office/drawing/2014/main" id="{5C4FAE40-0576-4EF7-B0B2-1E120EBF8854}"/>
              </a:ext>
            </a:extLst>
          </p:cNvPr>
          <p:cNvSpPr txBox="1">
            <a:spLocks/>
          </p:cNvSpPr>
          <p:nvPr/>
        </p:nvSpPr>
        <p:spPr>
          <a:xfrm>
            <a:off x="680527" y="309052"/>
            <a:ext cx="11753716" cy="767677"/>
          </a:xfrm>
          <a:prstGeom prst="rect">
            <a:avLst/>
          </a:prstGeom>
        </p:spPr>
        <p:txBody>
          <a:bodyPr vert="horz" lIns="179427" tIns="89715" rIns="179427" bIns="89715" rtlCol="0" anchor="ctr">
            <a:noAutofit/>
          </a:bodyPr>
          <a:lstStyle>
            <a:lvl1pPr algn="ctr" defTabSz="1088433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chemeClr val="bg1"/>
                </a:solidFill>
                <a:latin typeface="PermianSansTypeface" panose="02000000000000000000" pitchFamily="50" charset="0"/>
                <a:ea typeface="+mn-ea"/>
                <a:cs typeface="+mn-cs"/>
              </a:rPr>
              <a:t>Комплексные кадастровые работы</a:t>
            </a:r>
            <a:endParaRPr lang="ru-RU" altLang="ru-RU" sz="4000" dirty="0">
              <a:solidFill>
                <a:schemeClr val="bg1"/>
              </a:solidFill>
              <a:latin typeface="PermianSansTypeface" panose="02000000000000000000" pitchFamily="50" charset="0"/>
              <a:ea typeface="+mn-ea"/>
              <a:cs typeface="+mn-cs"/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12409451" y="2593582"/>
            <a:ext cx="7255609" cy="1244094"/>
          </a:xfrm>
          <a:prstGeom prst="rect">
            <a:avLst/>
          </a:prstGeom>
          <a:ln w="3175">
            <a:noFill/>
            <a:prstDash val="dash"/>
          </a:ln>
        </p:spPr>
        <p:txBody>
          <a:bodyPr wrap="square" lIns="176883" tIns="88441" rIns="176883" bIns="88441">
            <a:spAutoFit/>
          </a:bodyPr>
          <a:lstStyle/>
          <a:p>
            <a:pPr marL="471116" indent="-471116">
              <a:buFont typeface="Arial Narrow" panose="020B0606020202030204" pitchFamily="34" charset="0"/>
              <a:buChar char="–"/>
            </a:pPr>
            <a:r>
              <a:rPr lang="ru-RU" sz="2308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связи между земельным участком и объектом капитального строительства (привязка)</a:t>
            </a:r>
          </a:p>
        </p:txBody>
      </p:sp>
      <p:sp>
        <p:nvSpPr>
          <p:cNvPr id="30" name="object 3"/>
          <p:cNvSpPr txBox="1">
            <a:spLocks/>
          </p:cNvSpPr>
          <p:nvPr/>
        </p:nvSpPr>
        <p:spPr>
          <a:xfrm>
            <a:off x="1325591" y="8888403"/>
            <a:ext cx="18078929" cy="19788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wrap="square" lIns="0" tIns="12062" rIns="0" bIns="0" rtlCol="0" anchor="ctr">
            <a:spAutoFit/>
          </a:bodyPr>
          <a:lstStyle>
            <a:lvl1pPr algn="ctr" defTabSz="1088433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7">
              <a:spcBef>
                <a:spcPts val="96"/>
              </a:spcBef>
            </a:pPr>
            <a:endParaRPr lang="ru-RU" sz="2308" dirty="0">
              <a:latin typeface="PermianSansTypeface" panose="02000000000000000000" pitchFamily="50" charset="0"/>
              <a:ea typeface="+mn-ea"/>
              <a:cs typeface="Arial" panose="020B0604020202020204" pitchFamily="34" charset="0"/>
            </a:endParaRPr>
          </a:p>
          <a:p>
            <a:pPr marL="12697">
              <a:spcBef>
                <a:spcPts val="96"/>
              </a:spcBef>
            </a:pPr>
            <a:r>
              <a:rPr lang="ru-RU" sz="2638" dirty="0">
                <a:latin typeface="PermianSansTypeface" panose="02000000000000000000" pitchFamily="50" charset="0"/>
                <a:ea typeface="+mn-ea"/>
                <a:cs typeface="Arial" panose="020B0604020202020204" pitchFamily="34" charset="0"/>
              </a:rPr>
              <a:t>На территории Российской Федерации предусмотрены субсидии бюджетам субъектов Российской Федерации</a:t>
            </a:r>
            <a:br>
              <a:rPr lang="ru-RU" sz="2638" dirty="0">
                <a:latin typeface="PermianSansTypeface" panose="02000000000000000000" pitchFamily="50" charset="0"/>
                <a:ea typeface="+mn-ea"/>
                <a:cs typeface="Arial" panose="020B0604020202020204" pitchFamily="34" charset="0"/>
              </a:rPr>
            </a:br>
            <a:r>
              <a:rPr lang="ru-RU" sz="2638" dirty="0">
                <a:latin typeface="PermianSansTypeface" panose="02000000000000000000" pitchFamily="50" charset="0"/>
                <a:ea typeface="+mn-ea"/>
                <a:cs typeface="Arial" panose="020B0604020202020204" pitchFamily="34" charset="0"/>
              </a:rPr>
              <a:t>на софинансирование проведения комплексных кадастровых работ</a:t>
            </a:r>
          </a:p>
          <a:p>
            <a:pPr marL="12697">
              <a:spcBef>
                <a:spcPts val="96"/>
              </a:spcBef>
            </a:pPr>
            <a:r>
              <a:rPr lang="ru-RU" sz="2638" i="1" dirty="0">
                <a:latin typeface="PermianSansTypeface" panose="02000000000000000000" pitchFamily="50" charset="0"/>
                <a:cs typeface="Arial" panose="020B0604020202020204" pitchFamily="34" charset="0"/>
              </a:rPr>
              <a:t>(доля </a:t>
            </a:r>
            <a:r>
              <a:rPr lang="ru-RU" sz="2638" i="1" dirty="0" err="1">
                <a:latin typeface="PermianSansTypeface" panose="02000000000000000000" pitchFamily="50" charset="0"/>
                <a:cs typeface="Arial" panose="020B0604020202020204" pitchFamily="34" charset="0"/>
              </a:rPr>
              <a:t>софинансирования</a:t>
            </a:r>
            <a:r>
              <a:rPr lang="ru-RU" sz="2638" i="1" dirty="0">
                <a:latin typeface="PermianSansTypeface" panose="02000000000000000000" pitchFamily="50" charset="0"/>
                <a:cs typeface="Arial" panose="020B0604020202020204" pitchFamily="34" charset="0"/>
              </a:rPr>
              <a:t> устанавливается распоряжением Правительства РФ для каждого субъекта РФ)</a:t>
            </a:r>
          </a:p>
          <a:p>
            <a:pPr marL="12697">
              <a:spcBef>
                <a:spcPts val="96"/>
              </a:spcBef>
            </a:pPr>
            <a:endParaRPr lang="ru-RU" sz="2308" dirty="0">
              <a:latin typeface="PermianSansTypeface" panose="02000000000000000000" pitchFamily="50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702" y="2278311"/>
            <a:ext cx="19574696" cy="6448166"/>
            <a:chOff x="54993" y="983221"/>
            <a:chExt cx="11872861" cy="3911079"/>
          </a:xfrm>
        </p:grpSpPr>
        <p:sp>
          <p:nvSpPr>
            <p:cNvPr id="81" name="Rectangle 8"/>
            <p:cNvSpPr/>
            <p:nvPr/>
          </p:nvSpPr>
          <p:spPr>
            <a:xfrm>
              <a:off x="1414686" y="2480300"/>
              <a:ext cx="4398211" cy="1185435"/>
            </a:xfrm>
            <a:prstGeom prst="rect">
              <a:avLst/>
            </a:prstGeom>
            <a:ln w="3175">
              <a:noFill/>
              <a:prstDash val="dash"/>
            </a:ln>
          </p:spPr>
          <p:txBody>
            <a:bodyPr wrap="square" lIns="176883" tIns="88441" rIns="176883" bIns="88441">
              <a:spAutoFit/>
            </a:bodyPr>
            <a:lstStyle/>
            <a:p>
              <a:pPr marL="471116" indent="-471116">
                <a:buFont typeface="Arial Narrow" panose="020B0606020202030204" pitchFamily="34" charset="0"/>
                <a:buChar char="–"/>
              </a:pPr>
              <a:r>
                <a:rPr lang="ru-RU" sz="2308" dirty="0">
                  <a:latin typeface="PermianSansTypeface" panose="02000000000000000000" pitchFamily="50" charset="0"/>
                  <a:cs typeface="Arial" panose="020B0604020202020204" pitchFamily="34" charset="0"/>
                </a:rPr>
                <a:t>Образование земельных участков  для мест общего пользования, занятых площадями, проездами, улицами, скверами, бульварами </a:t>
              </a:r>
              <a:br>
                <a:rPr lang="ru-RU" sz="2308" dirty="0">
                  <a:latin typeface="PermianSansTypeface" panose="02000000000000000000" pitchFamily="50" charset="0"/>
                  <a:cs typeface="Arial" panose="020B0604020202020204" pitchFamily="34" charset="0"/>
                </a:rPr>
              </a:br>
              <a:r>
                <a:rPr lang="ru-RU" sz="2308" dirty="0">
                  <a:latin typeface="PermianSansTypeface" panose="02000000000000000000" pitchFamily="50" charset="0"/>
                  <a:cs typeface="Arial" panose="020B0604020202020204" pitchFamily="34" charset="0"/>
                </a:rPr>
                <a:t>и под объектами капитального строительства</a:t>
              </a:r>
            </a:p>
          </p:txBody>
        </p:sp>
        <p:grpSp>
          <p:nvGrpSpPr>
            <p:cNvPr id="14" name="Group 22">
              <a:extLst>
                <a:ext uri="{FF2B5EF4-FFF2-40B4-BE49-F238E27FC236}">
                  <a16:creationId xmlns="" xmlns:a16="http://schemas.microsoft.com/office/drawing/2014/main" id="{CDD977A0-8E82-4C79-9D40-8F3CEAED9B44}"/>
                </a:ext>
              </a:extLst>
            </p:cNvPr>
            <p:cNvGrpSpPr/>
            <p:nvPr/>
          </p:nvGrpSpPr>
          <p:grpSpPr>
            <a:xfrm>
              <a:off x="6239222" y="2507403"/>
              <a:ext cx="1058769" cy="963274"/>
              <a:chOff x="9630227" y="5891526"/>
              <a:chExt cx="414338" cy="415925"/>
            </a:xfrm>
            <a:solidFill>
              <a:schemeClr val="tx1"/>
            </a:solidFill>
          </p:grpSpPr>
          <p:sp>
            <p:nvSpPr>
              <p:cNvPr id="15" name="Rectangle 620">
                <a:extLst>
                  <a:ext uri="{FF2B5EF4-FFF2-40B4-BE49-F238E27FC236}">
                    <a16:creationId xmlns="" xmlns:a16="http://schemas.microsoft.com/office/drawing/2014/main" id="{E2E94853-1F29-4352-BFE7-CB6C247F9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74677" y="5948676"/>
                <a:ext cx="217488" cy="15875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txBody>
              <a:bodyPr vert="horz" wrap="square" lIns="150756" tIns="75378" rIns="150756" bIns="7537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968">
                  <a:latin typeface="PermianSansTypeface" panose="02000000000000000000" pitchFamily="50" charset="0"/>
                </a:endParaRPr>
              </a:p>
            </p:txBody>
          </p:sp>
          <p:sp>
            <p:nvSpPr>
              <p:cNvPr id="16" name="Rectangle 621">
                <a:extLst>
                  <a:ext uri="{FF2B5EF4-FFF2-40B4-BE49-F238E27FC236}">
                    <a16:creationId xmlns="" xmlns:a16="http://schemas.microsoft.com/office/drawing/2014/main" id="{23D3F63D-6043-446C-9089-6611B5E1B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74677" y="5989951"/>
                <a:ext cx="217488" cy="15875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txBody>
              <a:bodyPr vert="horz" wrap="square" lIns="150756" tIns="75378" rIns="150756" bIns="7537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968">
                  <a:latin typeface="PermianSansTypeface" panose="02000000000000000000" pitchFamily="50" charset="0"/>
                </a:endParaRPr>
              </a:p>
            </p:txBody>
          </p:sp>
          <p:sp>
            <p:nvSpPr>
              <p:cNvPr id="17" name="Rectangle 622">
                <a:extLst>
                  <a:ext uri="{FF2B5EF4-FFF2-40B4-BE49-F238E27FC236}">
                    <a16:creationId xmlns="" xmlns:a16="http://schemas.microsoft.com/office/drawing/2014/main" id="{7759380E-7DAD-43C6-B1C2-85F5EEF03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74677" y="6032814"/>
                <a:ext cx="107950" cy="15875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txBody>
              <a:bodyPr vert="horz" wrap="square" lIns="150756" tIns="75378" rIns="150756" bIns="7537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968">
                  <a:latin typeface="PermianSansTypeface" panose="02000000000000000000" pitchFamily="50" charset="0"/>
                </a:endParaRPr>
              </a:p>
            </p:txBody>
          </p:sp>
          <p:sp>
            <p:nvSpPr>
              <p:cNvPr id="18" name="Rectangle 623">
                <a:extLst>
                  <a:ext uri="{FF2B5EF4-FFF2-40B4-BE49-F238E27FC236}">
                    <a16:creationId xmlns="" xmlns:a16="http://schemas.microsoft.com/office/drawing/2014/main" id="{BE2E6C53-F92C-4D85-BF01-AEEFCFA2F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74677" y="6075676"/>
                <a:ext cx="77788" cy="14287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txBody>
              <a:bodyPr vert="horz" wrap="square" lIns="150756" tIns="75378" rIns="150756" bIns="7537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968">
                  <a:latin typeface="PermianSansTypeface" panose="02000000000000000000" pitchFamily="50" charset="0"/>
                </a:endParaRPr>
              </a:p>
            </p:txBody>
          </p:sp>
          <p:sp>
            <p:nvSpPr>
              <p:cNvPr id="19" name="Freeform 624">
                <a:extLst>
                  <a:ext uri="{FF2B5EF4-FFF2-40B4-BE49-F238E27FC236}">
                    <a16:creationId xmlns="" xmlns:a16="http://schemas.microsoft.com/office/drawing/2014/main" id="{69543806-E497-49FD-B0A3-02311A404D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0227" y="5891526"/>
                <a:ext cx="414338" cy="415925"/>
              </a:xfrm>
              <a:custGeom>
                <a:avLst/>
                <a:gdLst>
                  <a:gd name="T0" fmla="*/ 579 w 787"/>
                  <a:gd name="T1" fmla="*/ 259 h 790"/>
                  <a:gd name="T2" fmla="*/ 579 w 787"/>
                  <a:gd name="T3" fmla="*/ 0 h 790"/>
                  <a:gd name="T4" fmla="*/ 0 w 787"/>
                  <a:gd name="T5" fmla="*/ 0 h 790"/>
                  <a:gd name="T6" fmla="*/ 0 w 787"/>
                  <a:gd name="T7" fmla="*/ 790 h 790"/>
                  <a:gd name="T8" fmla="*/ 518 w 787"/>
                  <a:gd name="T9" fmla="*/ 790 h 790"/>
                  <a:gd name="T10" fmla="*/ 787 w 787"/>
                  <a:gd name="T11" fmla="*/ 521 h 790"/>
                  <a:gd name="T12" fmla="*/ 579 w 787"/>
                  <a:gd name="T13" fmla="*/ 259 h 790"/>
                  <a:gd name="T14" fmla="*/ 29 w 787"/>
                  <a:gd name="T15" fmla="*/ 761 h 790"/>
                  <a:gd name="T16" fmla="*/ 29 w 787"/>
                  <a:gd name="T17" fmla="*/ 28 h 790"/>
                  <a:gd name="T18" fmla="*/ 551 w 787"/>
                  <a:gd name="T19" fmla="*/ 28 h 790"/>
                  <a:gd name="T20" fmla="*/ 551 w 787"/>
                  <a:gd name="T21" fmla="*/ 254 h 790"/>
                  <a:gd name="T22" fmla="*/ 518 w 787"/>
                  <a:gd name="T23" fmla="*/ 252 h 790"/>
                  <a:gd name="T24" fmla="*/ 248 w 787"/>
                  <a:gd name="T25" fmla="*/ 521 h 790"/>
                  <a:gd name="T26" fmla="*/ 396 w 787"/>
                  <a:gd name="T27" fmla="*/ 761 h 790"/>
                  <a:gd name="T28" fmla="*/ 29 w 787"/>
                  <a:gd name="T29" fmla="*/ 761 h 790"/>
                  <a:gd name="T30" fmla="*/ 518 w 787"/>
                  <a:gd name="T31" fmla="*/ 761 h 790"/>
                  <a:gd name="T32" fmla="*/ 277 w 787"/>
                  <a:gd name="T33" fmla="*/ 521 h 790"/>
                  <a:gd name="T34" fmla="*/ 518 w 787"/>
                  <a:gd name="T35" fmla="*/ 280 h 790"/>
                  <a:gd name="T36" fmla="*/ 758 w 787"/>
                  <a:gd name="T37" fmla="*/ 521 h 790"/>
                  <a:gd name="T38" fmla="*/ 518 w 787"/>
                  <a:gd name="T39" fmla="*/ 761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7" h="790">
                    <a:moveTo>
                      <a:pt x="579" y="259"/>
                    </a:moveTo>
                    <a:cubicBezTo>
                      <a:pt x="579" y="0"/>
                      <a:pt x="579" y="0"/>
                      <a:pt x="5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90"/>
                      <a:pt x="0" y="790"/>
                      <a:pt x="0" y="790"/>
                    </a:cubicBezTo>
                    <a:cubicBezTo>
                      <a:pt x="0" y="790"/>
                      <a:pt x="512" y="790"/>
                      <a:pt x="518" y="790"/>
                    </a:cubicBezTo>
                    <a:cubicBezTo>
                      <a:pt x="666" y="790"/>
                      <a:pt x="787" y="669"/>
                      <a:pt x="787" y="521"/>
                    </a:cubicBezTo>
                    <a:cubicBezTo>
                      <a:pt x="787" y="394"/>
                      <a:pt x="698" y="287"/>
                      <a:pt x="579" y="259"/>
                    </a:cubicBezTo>
                    <a:close/>
                    <a:moveTo>
                      <a:pt x="29" y="761"/>
                    </a:moveTo>
                    <a:cubicBezTo>
                      <a:pt x="29" y="28"/>
                      <a:pt x="29" y="28"/>
                      <a:pt x="29" y="28"/>
                    </a:cubicBezTo>
                    <a:cubicBezTo>
                      <a:pt x="551" y="28"/>
                      <a:pt x="551" y="28"/>
                      <a:pt x="551" y="28"/>
                    </a:cubicBezTo>
                    <a:cubicBezTo>
                      <a:pt x="551" y="254"/>
                      <a:pt x="551" y="254"/>
                      <a:pt x="551" y="254"/>
                    </a:cubicBezTo>
                    <a:cubicBezTo>
                      <a:pt x="540" y="252"/>
                      <a:pt x="528" y="252"/>
                      <a:pt x="518" y="252"/>
                    </a:cubicBezTo>
                    <a:cubicBezTo>
                      <a:pt x="370" y="252"/>
                      <a:pt x="248" y="373"/>
                      <a:pt x="248" y="521"/>
                    </a:cubicBezTo>
                    <a:cubicBezTo>
                      <a:pt x="248" y="625"/>
                      <a:pt x="309" y="716"/>
                      <a:pt x="396" y="761"/>
                    </a:cubicBezTo>
                    <a:lnTo>
                      <a:pt x="29" y="761"/>
                    </a:lnTo>
                    <a:close/>
                    <a:moveTo>
                      <a:pt x="518" y="761"/>
                    </a:moveTo>
                    <a:cubicBezTo>
                      <a:pt x="385" y="761"/>
                      <a:pt x="277" y="653"/>
                      <a:pt x="277" y="521"/>
                    </a:cubicBezTo>
                    <a:cubicBezTo>
                      <a:pt x="277" y="388"/>
                      <a:pt x="385" y="280"/>
                      <a:pt x="518" y="280"/>
                    </a:cubicBezTo>
                    <a:cubicBezTo>
                      <a:pt x="650" y="280"/>
                      <a:pt x="758" y="388"/>
                      <a:pt x="758" y="521"/>
                    </a:cubicBezTo>
                    <a:cubicBezTo>
                      <a:pt x="758" y="653"/>
                      <a:pt x="650" y="761"/>
                      <a:pt x="518" y="761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tx1"/>
                </a:solidFill>
              </a:ln>
            </p:spPr>
            <p:txBody>
              <a:bodyPr vert="horz" wrap="square" lIns="150756" tIns="75378" rIns="150756" bIns="7537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968">
                  <a:latin typeface="PermianSansTypeface" panose="02000000000000000000" pitchFamily="50" charset="0"/>
                </a:endParaRPr>
              </a:p>
            </p:txBody>
          </p:sp>
          <p:sp>
            <p:nvSpPr>
              <p:cNvPr id="20" name="Freeform 625">
                <a:extLst>
                  <a:ext uri="{FF2B5EF4-FFF2-40B4-BE49-F238E27FC236}">
                    <a16:creationId xmlns="" xmlns:a16="http://schemas.microsoft.com/office/drawing/2014/main" id="{CF6DA2C3-E302-4998-9AE1-FEDEA08BA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3427" y="6120126"/>
                <a:ext cx="138113" cy="92075"/>
              </a:xfrm>
              <a:custGeom>
                <a:avLst/>
                <a:gdLst>
                  <a:gd name="T0" fmla="*/ 231 w 262"/>
                  <a:gd name="T1" fmla="*/ 5 h 173"/>
                  <a:gd name="T2" fmla="*/ 85 w 262"/>
                  <a:gd name="T3" fmla="*/ 131 h 173"/>
                  <a:gd name="T4" fmla="*/ 32 w 262"/>
                  <a:gd name="T5" fmla="*/ 75 h 173"/>
                  <a:gd name="T6" fmla="*/ 7 w 262"/>
                  <a:gd name="T7" fmla="*/ 75 h 173"/>
                  <a:gd name="T8" fmla="*/ 6 w 262"/>
                  <a:gd name="T9" fmla="*/ 99 h 173"/>
                  <a:gd name="T10" fmla="*/ 71 w 262"/>
                  <a:gd name="T11" fmla="*/ 168 h 173"/>
                  <a:gd name="T12" fmla="*/ 85 w 262"/>
                  <a:gd name="T13" fmla="*/ 173 h 173"/>
                  <a:gd name="T14" fmla="*/ 95 w 262"/>
                  <a:gd name="T15" fmla="*/ 168 h 173"/>
                  <a:gd name="T16" fmla="*/ 253 w 262"/>
                  <a:gd name="T17" fmla="*/ 32 h 173"/>
                  <a:gd name="T18" fmla="*/ 255 w 262"/>
                  <a:gd name="T19" fmla="*/ 7 h 173"/>
                  <a:gd name="T20" fmla="*/ 231 w 262"/>
                  <a:gd name="T21" fmla="*/ 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2" h="173">
                    <a:moveTo>
                      <a:pt x="231" y="5"/>
                    </a:moveTo>
                    <a:cubicBezTo>
                      <a:pt x="85" y="131"/>
                      <a:pt x="85" y="131"/>
                      <a:pt x="85" y="131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25" y="69"/>
                      <a:pt x="15" y="68"/>
                      <a:pt x="7" y="75"/>
                    </a:cubicBezTo>
                    <a:cubicBezTo>
                      <a:pt x="1" y="81"/>
                      <a:pt x="0" y="92"/>
                      <a:pt x="6" y="99"/>
                    </a:cubicBezTo>
                    <a:cubicBezTo>
                      <a:pt x="71" y="168"/>
                      <a:pt x="71" y="168"/>
                      <a:pt x="71" y="168"/>
                    </a:cubicBezTo>
                    <a:cubicBezTo>
                      <a:pt x="75" y="172"/>
                      <a:pt x="80" y="173"/>
                      <a:pt x="85" y="173"/>
                    </a:cubicBezTo>
                    <a:cubicBezTo>
                      <a:pt x="89" y="172"/>
                      <a:pt x="92" y="171"/>
                      <a:pt x="95" y="168"/>
                    </a:cubicBezTo>
                    <a:cubicBezTo>
                      <a:pt x="253" y="32"/>
                      <a:pt x="253" y="32"/>
                      <a:pt x="253" y="32"/>
                    </a:cubicBezTo>
                    <a:cubicBezTo>
                      <a:pt x="261" y="25"/>
                      <a:pt x="262" y="14"/>
                      <a:pt x="255" y="7"/>
                    </a:cubicBezTo>
                    <a:cubicBezTo>
                      <a:pt x="249" y="0"/>
                      <a:pt x="238" y="0"/>
                      <a:pt x="231" y="5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tx1"/>
                </a:solidFill>
              </a:ln>
            </p:spPr>
            <p:txBody>
              <a:bodyPr vert="horz" wrap="square" lIns="150756" tIns="75378" rIns="150756" bIns="7537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968">
                  <a:latin typeface="PermianSansTypeface" panose="02000000000000000000" pitchFamily="50" charset="0"/>
                </a:endParaRPr>
              </a:p>
            </p:txBody>
          </p:sp>
        </p:grp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174" y="983221"/>
              <a:ext cx="1490817" cy="1237248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25" name="Rectangle 8"/>
            <p:cNvSpPr/>
            <p:nvPr/>
          </p:nvSpPr>
          <p:spPr>
            <a:xfrm>
              <a:off x="7535366" y="2416346"/>
              <a:ext cx="4392488" cy="2477954"/>
            </a:xfrm>
            <a:prstGeom prst="rect">
              <a:avLst/>
            </a:prstGeom>
            <a:ln w="3175">
              <a:noFill/>
              <a:prstDash val="dash"/>
            </a:ln>
          </p:spPr>
          <p:txBody>
            <a:bodyPr wrap="square" lIns="176883" tIns="88441" rIns="176883" bIns="88441">
              <a:spAutoFit/>
            </a:bodyPr>
            <a:lstStyle/>
            <a:p>
              <a:pPr marL="471116" indent="-471116">
                <a:buFont typeface="Arial Narrow" panose="020B0606020202030204" pitchFamily="34" charset="0"/>
                <a:buChar char="–"/>
              </a:pPr>
              <a:r>
                <a:rPr lang="ru-RU" sz="2308" dirty="0">
                  <a:latin typeface="PermianSansTypeface" panose="02000000000000000000" pitchFamily="50" charset="0"/>
                  <a:cs typeface="Arial" panose="020B0604020202020204" pitchFamily="34" charset="0"/>
                </a:rPr>
                <a:t>Исправление ошибок в сведениях </a:t>
              </a:r>
              <a:br>
                <a:rPr lang="ru-RU" sz="2308" dirty="0">
                  <a:latin typeface="PermianSansTypeface" panose="02000000000000000000" pitchFamily="50" charset="0"/>
                  <a:cs typeface="Arial" panose="020B0604020202020204" pitchFamily="34" charset="0"/>
                </a:rPr>
              </a:br>
              <a:r>
                <a:rPr lang="ru-RU" sz="2308" dirty="0">
                  <a:latin typeface="PermianSansTypeface" panose="02000000000000000000" pitchFamily="50" charset="0"/>
                  <a:cs typeface="Arial" panose="020B0604020202020204" pitchFamily="34" charset="0"/>
                </a:rPr>
                <a:t>о местоположении границ земельных участков и объектов капитального строительства </a:t>
              </a:r>
              <a:br>
                <a:rPr lang="ru-RU" sz="2308" dirty="0">
                  <a:latin typeface="PermianSansTypeface" panose="02000000000000000000" pitchFamily="50" charset="0"/>
                  <a:cs typeface="Arial" panose="020B0604020202020204" pitchFamily="34" charset="0"/>
                </a:rPr>
              </a:br>
              <a:r>
                <a:rPr lang="ru-RU" sz="2308" dirty="0">
                  <a:latin typeface="PermianSansTypeface" panose="02000000000000000000" pitchFamily="50" charset="0"/>
                  <a:cs typeface="Arial" panose="020B0604020202020204" pitchFamily="34" charset="0"/>
                </a:rPr>
                <a:t>в соответствии с Порядком исправления ошибок, содержащихся в Едином государственном реестре недвижимости, определенном главой 7 Федерального закона от 13 июля 2015 г. № 218-ФЗ </a:t>
              </a:r>
              <a:br>
                <a:rPr lang="ru-RU" sz="2308" dirty="0">
                  <a:latin typeface="PermianSansTypeface" panose="02000000000000000000" pitchFamily="50" charset="0"/>
                  <a:cs typeface="Arial" panose="020B0604020202020204" pitchFamily="34" charset="0"/>
                </a:rPr>
              </a:br>
              <a:r>
                <a:rPr lang="ru-RU" sz="2308" dirty="0">
                  <a:latin typeface="PermianSansTypeface" panose="02000000000000000000" pitchFamily="50" charset="0"/>
                  <a:cs typeface="Arial" panose="020B0604020202020204" pitchFamily="34" charset="0"/>
                </a:rPr>
                <a:t>«О государственной регистрации недвижимости»</a:t>
              </a:r>
            </a:p>
          </p:txBody>
        </p:sp>
        <p:sp>
          <p:nvSpPr>
            <p:cNvPr id="26" name="Rectangle 8"/>
            <p:cNvSpPr/>
            <p:nvPr/>
          </p:nvSpPr>
          <p:spPr>
            <a:xfrm>
              <a:off x="1414686" y="1197361"/>
              <a:ext cx="4269194" cy="1216237"/>
            </a:xfrm>
            <a:prstGeom prst="rect">
              <a:avLst/>
            </a:prstGeom>
            <a:ln w="3175">
              <a:noFill/>
              <a:prstDash val="dash"/>
            </a:ln>
          </p:spPr>
          <p:txBody>
            <a:bodyPr wrap="square" lIns="176883" tIns="88441" rIns="176883" bIns="88441">
              <a:spAutoFit/>
            </a:bodyPr>
            <a:lstStyle/>
            <a:p>
              <a:pPr marL="471116" indent="-471116">
                <a:buFont typeface="Arial Narrow" panose="020B0606020202030204" pitchFamily="34" charset="0"/>
                <a:buChar char="–"/>
              </a:pPr>
              <a:r>
                <a:rPr lang="ru-RU" sz="2308" dirty="0">
                  <a:latin typeface="PermianSansTypeface" panose="02000000000000000000" pitchFamily="50" charset="0"/>
                  <a:cs typeface="Arial" panose="020B0604020202020204" pitchFamily="34" charset="0"/>
                </a:rPr>
                <a:t>Установление или уточнение местоположения границ земельных участков и объектов капитального строительства</a:t>
              </a:r>
            </a:p>
            <a:p>
              <a:pPr algn="ctr"/>
              <a:endParaRPr lang="ru-RU" sz="2638" dirty="0">
                <a:latin typeface="PermianSansTypeface" panose="02000000000000000000" pitchFamily="50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https://e7.pngegg.com/pngimages/485/965/png-clipart-computer-icons-map-north-carolina-location-hotel-marrani-map-angle-tex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93" y="1012029"/>
              <a:ext cx="1053061" cy="10530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1028" name="Picture 4" descr="https://yt3.ggpht.com/a/AATXAJwwg5F9wB5UbFKIyZMcnrC37-WqGsEGM4uUeDKI=s900-c-k-c0xffffffff-no-rj-m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3" y="2220469"/>
              <a:ext cx="1403060" cy="1403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8"/>
          <p:cNvSpPr/>
          <p:nvPr/>
        </p:nvSpPr>
        <p:spPr>
          <a:xfrm>
            <a:off x="450850" y="9110445"/>
            <a:ext cx="728951" cy="2106830"/>
          </a:xfrm>
          <a:prstGeom prst="rect">
            <a:avLst/>
          </a:prstGeom>
          <a:ln w="3175">
            <a:noFill/>
            <a:prstDash val="dash"/>
          </a:ln>
        </p:spPr>
        <p:txBody>
          <a:bodyPr wrap="square" lIns="176883" tIns="88441" rIns="176883" bIns="88441">
            <a:spAutoFit/>
          </a:bodyPr>
          <a:lstStyle/>
          <a:p>
            <a:r>
              <a:rPr lang="ru-RU" sz="9892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ru-RU" sz="2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/>
          <p:cNvSpPr>
            <a:spLocks noGrp="1"/>
          </p:cNvSpPr>
          <p:nvPr/>
        </p:nvSpPr>
        <p:spPr>
          <a:xfrm>
            <a:off x="19272250" y="10703653"/>
            <a:ext cx="684088" cy="486378"/>
          </a:xfrm>
          <a:prstGeom prst="rect">
            <a:avLst/>
          </a:prstGeom>
        </p:spPr>
        <p:txBody>
          <a:bodyPr vert="horz" lIns="150700" tIns="75350" rIns="150700" bIns="7535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uk-UA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755650" y="382935"/>
            <a:ext cx="17677539" cy="685800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latin typeface="PermianSansTypeface" panose="02000000000000000000" pitchFamily="50" charset="0"/>
                <a:ea typeface="+mn-ea"/>
                <a:cs typeface="+mn-cs"/>
              </a:rPr>
              <a:t>Комплексные кадастровые работы на территории Пермского </a:t>
            </a:r>
            <a:r>
              <a:rPr lang="ru-RU" sz="4000" dirty="0" smtClean="0">
                <a:latin typeface="PermianSansTypeface" panose="02000000000000000000" pitchFamily="50" charset="0"/>
                <a:ea typeface="+mn-ea"/>
                <a:cs typeface="+mn-cs"/>
              </a:rPr>
              <a:t>края</a:t>
            </a:r>
            <a:endParaRPr lang="ru-RU" altLang="ru-RU" sz="4000" dirty="0">
              <a:latin typeface="PermianSansTypeface" panose="02000000000000000000" pitchFamily="50" charset="0"/>
              <a:ea typeface="+mn-ea"/>
              <a:cs typeface="+mn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197217" y="1882935"/>
            <a:ext cx="6625257" cy="8429052"/>
            <a:chOff x="2005029" y="1951503"/>
            <a:chExt cx="2639853" cy="35379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029" y="1951503"/>
              <a:ext cx="2639853" cy="3537973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softEdge rad="317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13" name="Picture 2" descr="http://www.1000dosok.ru/s/05-06-1002188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043" y="3031380"/>
              <a:ext cx="998155" cy="748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670050" y="2325114"/>
            <a:ext cx="9263816" cy="754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На территории </a:t>
            </a:r>
            <a:r>
              <a:rPr lang="ru-RU" sz="28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Пермского края:</a:t>
            </a:r>
          </a:p>
          <a:p>
            <a:endParaRPr lang="ru-RU" sz="2800" b="1" dirty="0">
              <a:latin typeface="PermianSansTypeface" panose="02000000000000000000" pitchFamily="50" charset="0"/>
              <a:cs typeface="Arabic Typesetting" panose="03020402040406030203" pitchFamily="66" charset="-78"/>
            </a:endParaRPr>
          </a:p>
          <a:p>
            <a:r>
              <a:rPr lang="ru-RU" sz="28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с </a:t>
            </a:r>
            <a:r>
              <a:rPr lang="ru-RU" sz="28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2016</a:t>
            </a:r>
            <a:r>
              <a:rPr lang="ru-RU" sz="28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года проводятся комплексные кадастровые работы за счет средств местных бюджетов</a:t>
            </a:r>
          </a:p>
          <a:p>
            <a:endParaRPr lang="ru-RU" sz="2800" dirty="0">
              <a:latin typeface="PermianSansTypeface" panose="02000000000000000000" pitchFamily="50" charset="0"/>
              <a:cs typeface="Arabic Typesetting" panose="03020402040406030203" pitchFamily="66" charset="-78"/>
            </a:endParaRPr>
          </a:p>
          <a:p>
            <a:r>
              <a:rPr lang="ru-RU" sz="28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с </a:t>
            </a:r>
            <a:r>
              <a:rPr lang="ru-RU" sz="28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2018</a:t>
            </a:r>
            <a:r>
              <a:rPr lang="ru-RU" sz="28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года с привлечением средств </a:t>
            </a:r>
            <a:br>
              <a:rPr lang="ru-RU" sz="28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</a:br>
            <a:r>
              <a:rPr lang="ru-RU" sz="28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из федерального и краевого бюджетов</a:t>
            </a:r>
          </a:p>
          <a:p>
            <a:endParaRPr lang="ru-RU" sz="2800" dirty="0">
              <a:latin typeface="PermianSansTypeface" panose="02000000000000000000" pitchFamily="50" charset="0"/>
              <a:cs typeface="Arabic Typesetting" panose="03020402040406030203" pitchFamily="66" charset="-78"/>
            </a:endParaRPr>
          </a:p>
          <a:p>
            <a:r>
              <a:rPr lang="ru-RU" sz="28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с </a:t>
            </a:r>
            <a:r>
              <a:rPr lang="ru-RU" sz="28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2019 </a:t>
            </a:r>
            <a:r>
              <a:rPr lang="ru-RU" sz="28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года из бюджета Пермского края выделена субсидия на разработку проектов межевания территории </a:t>
            </a:r>
            <a:r>
              <a:rPr lang="ru-RU" sz="2800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и </a:t>
            </a:r>
            <a:r>
              <a:rPr lang="ru-RU" sz="28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проведение комплексных кадастровых работ </a:t>
            </a:r>
            <a:endParaRPr lang="ru-RU" sz="2800" dirty="0" smtClean="0">
              <a:latin typeface="PermianSansTypeface" panose="02000000000000000000" pitchFamily="50" charset="0"/>
              <a:cs typeface="Arabic Typesetting" panose="03020402040406030203" pitchFamily="66" charset="-78"/>
            </a:endParaRPr>
          </a:p>
          <a:p>
            <a:r>
              <a:rPr lang="ru-RU" sz="2800" i="1" dirty="0" smtClean="0">
                <a:latin typeface="PermianSansTypeface" panose="02000000000000000000" pitchFamily="50" charset="0"/>
                <a:cs typeface="Arial" panose="020B0604020202020204" pitchFamily="34" charset="0"/>
              </a:rPr>
              <a:t>(</a:t>
            </a:r>
            <a:r>
              <a:rPr lang="ru-RU" sz="2800" i="1" dirty="0">
                <a:latin typeface="PermianSansTypeface" panose="02000000000000000000" pitchFamily="50" charset="0"/>
                <a:cs typeface="Arial" panose="020B0604020202020204" pitchFamily="34" charset="0"/>
              </a:rPr>
              <a:t>доля </a:t>
            </a:r>
            <a:r>
              <a:rPr lang="ru-RU" sz="2800" i="1" dirty="0" err="1">
                <a:latin typeface="PermianSansTypeface" panose="02000000000000000000" pitchFamily="50" charset="0"/>
                <a:cs typeface="Arial" panose="020B0604020202020204" pitchFamily="34" charset="0"/>
              </a:rPr>
              <a:t>софинансирования</a:t>
            </a:r>
            <a:r>
              <a:rPr lang="ru-RU" sz="2800" i="1" dirty="0">
                <a:latin typeface="PermianSansTypeface" panose="02000000000000000000" pitchFamily="50" charset="0"/>
                <a:cs typeface="Arial" panose="020B0604020202020204" pitchFamily="34" charset="0"/>
              </a:rPr>
              <a:t> устанавливается постановлением Правительства Пермского края 20.05.2020 № 349-п; доля края – 85%, доля ОМС – 15%)</a:t>
            </a:r>
          </a:p>
          <a:p>
            <a:pPr algn="just"/>
            <a:endParaRPr lang="ru-RU" sz="3600" dirty="0">
              <a:latin typeface="PermianSansTypeface" panose="02000000000000000000" pitchFamily="50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2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090787" y="7755491"/>
            <a:ext cx="17548618" cy="3268928"/>
          </a:xfrm>
          <a:prstGeom prst="rect">
            <a:avLst/>
          </a:prstGeom>
        </p:spPr>
        <p:txBody>
          <a:bodyPr vert="horz" wrap="square" lIns="0" tIns="144102" rIns="0" bIns="0" rtlCol="0">
            <a:spAutoFit/>
          </a:bodyPr>
          <a:lstStyle/>
          <a:p>
            <a:pPr marL="16507">
              <a:spcBef>
                <a:spcPts val="1134"/>
              </a:spcBef>
            </a:pPr>
            <a:r>
              <a:rPr lang="ru-RU" sz="2308" dirty="0">
                <a:latin typeface="PermianSansTypeface" panose="02000000000000000000" pitchFamily="50" charset="0"/>
                <a:cs typeface="Arial" panose="020B0604020202020204" pitchFamily="34" charset="0"/>
              </a:rPr>
              <a:t>В рамках государственной программы Пермского края «Экономическая политика и инновационное развитие», утвержденной постановлением Правительства Пермского края от 03.10.2013 г. № 1325-п</a:t>
            </a:r>
          </a:p>
          <a:p>
            <a:pPr marL="16507">
              <a:spcBef>
                <a:spcPts val="1134"/>
              </a:spcBef>
            </a:pPr>
            <a:r>
              <a:rPr lang="ru-RU" sz="2308" dirty="0">
                <a:latin typeface="PermianSansTypeface" panose="02000000000000000000" pitchFamily="50" charset="0"/>
                <a:cs typeface="Arial" panose="020B0604020202020204" pitchFamily="34" charset="0"/>
              </a:rPr>
              <a:t>В соответствии с Порядком предоставления и расходования субсидий</a:t>
            </a:r>
            <a:r>
              <a:rPr lang="en-US" sz="2308" dirty="0">
                <a:latin typeface="PermianSansTypeface" panose="02000000000000000000" pitchFamily="50" charset="0"/>
                <a:cs typeface="Arial" panose="020B0604020202020204" pitchFamily="34" charset="0"/>
              </a:rPr>
              <a:t> </a:t>
            </a:r>
            <a:r>
              <a:rPr lang="ru-RU" sz="2308" dirty="0">
                <a:latin typeface="PermianSansTypeface" panose="02000000000000000000" pitchFamily="50" charset="0"/>
                <a:cs typeface="Arial" panose="020B0604020202020204" pitchFamily="34" charset="0"/>
              </a:rPr>
              <a:t>из бюджета Пермского края бюджетам муниципальных образований Пермского края на проведение комплексных кадастровых работ, Порядком предоставления и расходования субсидий из бюджета Пермского края бюджетам муниципальных образований Пермского края на разработку</a:t>
            </a:r>
            <a:r>
              <a:rPr lang="en-US" sz="2308" dirty="0">
                <a:latin typeface="PermianSansTypeface" panose="02000000000000000000" pitchFamily="50" charset="0"/>
                <a:cs typeface="Arial" panose="020B0604020202020204" pitchFamily="34" charset="0"/>
              </a:rPr>
              <a:t> </a:t>
            </a:r>
            <a:r>
              <a:rPr lang="ru-RU" sz="2308" dirty="0">
                <a:latin typeface="PermianSansTypeface" panose="02000000000000000000" pitchFamily="50" charset="0"/>
                <a:cs typeface="Arial" panose="020B0604020202020204" pitchFamily="34" charset="0"/>
              </a:rPr>
              <a:t>проектов межевания территории и проведение комплексных кадастровых работ», утвержденными постановлением Правительства Пермского края от 20.05.2020 г. № 349-п</a:t>
            </a:r>
          </a:p>
          <a:p>
            <a:pPr marL="16507">
              <a:spcBef>
                <a:spcPts val="1134"/>
              </a:spcBef>
            </a:pPr>
            <a:r>
              <a:rPr lang="ru-RU" sz="2308" i="1" dirty="0">
                <a:latin typeface="PermianSansTypeface" panose="02000000000000000000" pitchFamily="50" charset="0"/>
                <a:cs typeface="Arial" panose="020B0604020202020204" pitchFamily="34" charset="0"/>
              </a:rPr>
              <a:t>(доля софинансирования составляет 85% из бюджета Пермского края, 15% бюджет муниципального образования)</a:t>
            </a:r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>
            <a:off x="450850" y="145089"/>
            <a:ext cx="15555848" cy="985692"/>
          </a:xfrm>
          <a:prstGeom prst="rect">
            <a:avLst/>
          </a:prstGeom>
        </p:spPr>
        <p:txBody>
          <a:bodyPr vert="horz" lIns="179427" tIns="89715" rIns="179427" bIns="89715" rtlCol="0" anchor="ctr">
            <a:noAutofit/>
          </a:bodyPr>
          <a:lstStyle>
            <a:lvl1pPr algn="ctr" defTabSz="1088433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122"/>
              </a:lnSpc>
            </a:pPr>
            <a:r>
              <a:rPr lang="ru-RU" sz="4000" dirty="0">
                <a:solidFill>
                  <a:schemeClr val="bg1"/>
                </a:solidFill>
                <a:latin typeface="PermianSansTypeface"/>
                <a:cs typeface="Arial" panose="020B0604020202020204" pitchFamily="34" charset="0"/>
              </a:rPr>
              <a:t>Субсидии на проведение комплексных кадастровых работ</a:t>
            </a:r>
            <a:endParaRPr lang="ru-RU" altLang="ru-RU" sz="4000" dirty="0">
              <a:solidFill>
                <a:schemeClr val="bg1"/>
              </a:solidFill>
              <a:latin typeface="PermianSansTypeface"/>
              <a:cs typeface="Arial" panose="020B0604020202020204" pitchFamily="34" charset="0"/>
            </a:endParaRPr>
          </a:p>
        </p:txBody>
      </p:sp>
      <p:sp>
        <p:nvSpPr>
          <p:cNvPr id="27" name="Номер слайда 1"/>
          <p:cNvSpPr>
            <a:spLocks noGrp="1"/>
          </p:cNvSpPr>
          <p:nvPr/>
        </p:nvSpPr>
        <p:spPr>
          <a:xfrm>
            <a:off x="19312135" y="10673264"/>
            <a:ext cx="720403" cy="601979"/>
          </a:xfrm>
          <a:prstGeom prst="rect">
            <a:avLst/>
          </a:prstGeom>
        </p:spPr>
        <p:txBody>
          <a:bodyPr vert="horz" lIns="150700" tIns="75350" rIns="150700" bIns="7535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  <a:endParaRPr lang="uk-UA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611273" y="1589960"/>
            <a:ext cx="19114808" cy="7225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062" rIns="0" bIns="0" rtlCol="0" anchor="ctr">
            <a:spAutoFit/>
          </a:bodyPr>
          <a:lstStyle>
            <a:lvl1pPr algn="ctr" defTabSz="1088433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7">
              <a:spcBef>
                <a:spcPts val="96"/>
              </a:spcBef>
            </a:pPr>
            <a:r>
              <a:rPr lang="ru-RU" sz="2308" i="1" dirty="0">
                <a:latin typeface="PermianSansTypeface" panose="02000000000000000000" pitchFamily="50" charset="0"/>
                <a:ea typeface="+mn-ea"/>
                <a:cs typeface="Arial" panose="020B0604020202020204" pitchFamily="34" charset="0"/>
              </a:rPr>
              <a:t>На территории Российской Федерации предусмотрены субсидии бюджетам субъектов Российской Федерации</a:t>
            </a:r>
            <a:br>
              <a:rPr lang="ru-RU" sz="2308" i="1" dirty="0">
                <a:latin typeface="PermianSansTypeface" panose="02000000000000000000" pitchFamily="50" charset="0"/>
                <a:ea typeface="+mn-ea"/>
                <a:cs typeface="Arial" panose="020B0604020202020204" pitchFamily="34" charset="0"/>
              </a:rPr>
            </a:br>
            <a:r>
              <a:rPr lang="ru-RU" sz="2308" i="1" dirty="0">
                <a:latin typeface="PermianSansTypeface" panose="02000000000000000000" pitchFamily="50" charset="0"/>
                <a:ea typeface="+mn-ea"/>
                <a:cs typeface="Arial" panose="020B0604020202020204" pitchFamily="34" charset="0"/>
              </a:rPr>
              <a:t>на софинансирование проведения комплексных кадастровых работ</a:t>
            </a:r>
          </a:p>
        </p:txBody>
      </p:sp>
      <p:sp>
        <p:nvSpPr>
          <p:cNvPr id="14" name="object 8"/>
          <p:cNvSpPr txBox="1"/>
          <p:nvPr/>
        </p:nvSpPr>
        <p:spPr>
          <a:xfrm>
            <a:off x="2090787" y="2330601"/>
            <a:ext cx="17548618" cy="4475477"/>
          </a:xfrm>
          <a:prstGeom prst="rect">
            <a:avLst/>
          </a:prstGeom>
        </p:spPr>
        <p:txBody>
          <a:bodyPr vert="horz" wrap="square" lIns="0" tIns="144102" rIns="0" bIns="0" rtlCol="0">
            <a:spAutoFit/>
          </a:bodyPr>
          <a:lstStyle/>
          <a:p>
            <a:pPr marL="16507">
              <a:spcBef>
                <a:spcPts val="1134"/>
              </a:spcBef>
            </a:pPr>
            <a:r>
              <a:rPr lang="ru-RU" sz="2308" dirty="0">
                <a:latin typeface="PermianSansTypeface" panose="02000000000000000000" pitchFamily="50" charset="0"/>
                <a:cs typeface="Arial" panose="020B0604020202020204" pitchFamily="34" charset="0"/>
              </a:rPr>
              <a:t>В рамках государственной программы Российской Федерации </a:t>
            </a:r>
            <a:r>
              <a:rPr lang="ru-RU" sz="2308" dirty="0" smtClean="0">
                <a:latin typeface="PermianSansTypeface" panose="02000000000000000000" pitchFamily="50" charset="0"/>
                <a:cs typeface="Arial" panose="020B0604020202020204" pitchFamily="34" charset="0"/>
              </a:rPr>
              <a:t>«Национальная </a:t>
            </a:r>
            <a:r>
              <a:rPr lang="ru-RU" sz="2308" dirty="0">
                <a:latin typeface="PermianSansTypeface" panose="02000000000000000000" pitchFamily="50" charset="0"/>
                <a:cs typeface="Arial" panose="020B0604020202020204" pitchFamily="34" charset="0"/>
              </a:rPr>
              <a:t>система пространственных </a:t>
            </a:r>
            <a:r>
              <a:rPr lang="ru-RU" sz="2308" dirty="0" smtClean="0">
                <a:latin typeface="PermianSansTypeface" panose="02000000000000000000" pitchFamily="50" charset="0"/>
                <a:cs typeface="Arial" panose="020B0604020202020204" pitchFamily="34" charset="0"/>
              </a:rPr>
              <a:t>данных», </a:t>
            </a:r>
            <a:r>
              <a:rPr lang="ru-RU" sz="2308" dirty="0">
                <a:latin typeface="PermianSansTypeface" panose="02000000000000000000" pitchFamily="50" charset="0"/>
                <a:cs typeface="Arial" panose="020B0604020202020204" pitchFamily="34" charset="0"/>
              </a:rPr>
              <a:t>утвержденной постановлением Правительства Российской Федерации от </a:t>
            </a:r>
            <a:r>
              <a:rPr lang="ru-RU" sz="2308" dirty="0" smtClean="0">
                <a:latin typeface="PermianSansTypeface" panose="02000000000000000000" pitchFamily="50" charset="0"/>
                <a:cs typeface="Arial" panose="020B0604020202020204" pitchFamily="34" charset="0"/>
              </a:rPr>
              <a:t>01</a:t>
            </a:r>
            <a:r>
              <a:rPr lang="en-US" sz="2308" dirty="0" smtClean="0">
                <a:latin typeface="PermianSansTypeface" panose="02000000000000000000"/>
                <a:cs typeface="Arial" panose="020B0604020202020204" pitchFamily="34" charset="0"/>
              </a:rPr>
              <a:t>.12.2021 </a:t>
            </a:r>
            <a:r>
              <a:rPr lang="ru-RU" sz="2308" dirty="0" smtClean="0">
                <a:latin typeface="PermianSansTypeface" panose="02000000000000000000" pitchFamily="50" charset="0"/>
                <a:cs typeface="Arial" panose="020B0604020202020204" pitchFamily="34" charset="0"/>
              </a:rPr>
              <a:t>№ 2148</a:t>
            </a:r>
            <a:r>
              <a:rPr lang="en-US" sz="2308" dirty="0" smtClean="0">
                <a:latin typeface="PermianSansTypeface" panose="02000000000000000000"/>
                <a:cs typeface="Arial" panose="020B0604020202020204" pitchFamily="34" charset="0"/>
              </a:rPr>
              <a:t> </a:t>
            </a:r>
            <a:endParaRPr lang="ru-RU" sz="2308" dirty="0" smtClean="0">
              <a:latin typeface="PermianSansTypeface" panose="02000000000000000000" pitchFamily="50" charset="0"/>
              <a:cs typeface="Arial" panose="020B0604020202020204" pitchFamily="34" charset="0"/>
            </a:endParaRPr>
          </a:p>
          <a:p>
            <a:pPr marL="16507">
              <a:spcBef>
                <a:spcPts val="1134"/>
              </a:spcBef>
            </a:pPr>
            <a:r>
              <a:rPr lang="ru-RU" sz="2308" dirty="0" smtClean="0">
                <a:latin typeface="PermianSansTypeface" panose="02000000000000000000" pitchFamily="50" charset="0"/>
                <a:cs typeface="Arial" panose="020B0604020202020204" pitchFamily="34" charset="0"/>
              </a:rPr>
              <a:t>Подготовка заявки и заключение соглашений осуществляется согласно постановлению Правительства Российской Федерации от 30.09.2014 г. № 999 «О формировании, предоставлении и распределении субсидий из федерального бюджета бюджетам субъектов Российской Федерации»(вместе с «Правилами формирования, предоставления и распределения субсидий из федерального бюджета бюджетам субъектов Российской Федерации»)</a:t>
            </a:r>
          </a:p>
          <a:p>
            <a:pPr marL="16507">
              <a:spcBef>
                <a:spcPts val="1134"/>
              </a:spcBef>
            </a:pPr>
            <a:r>
              <a:rPr lang="ru-RU" sz="2308" dirty="0" smtClean="0">
                <a:latin typeface="PermianSansTypeface" panose="02000000000000000000" pitchFamily="50" charset="0"/>
                <a:cs typeface="Arial" panose="020B0604020202020204" pitchFamily="34" charset="0"/>
              </a:rPr>
              <a:t>Типовая </a:t>
            </a:r>
            <a:r>
              <a:rPr lang="ru-RU" sz="2308" dirty="0">
                <a:latin typeface="PermianSansTypeface" panose="02000000000000000000" pitchFamily="50" charset="0"/>
                <a:cs typeface="Arial" panose="020B0604020202020204" pitchFamily="34" charset="0"/>
              </a:rPr>
              <a:t>форма соглашения утверждена приказом Министерства финансов Российской Федерации от 14.12.2018 г. № 269н «Об утверждении Типовой формы соглашения о предоставлении субсидии из федерального бюджета бюджету субъекта Российской Федерации»</a:t>
            </a:r>
          </a:p>
          <a:p>
            <a:pPr marL="16507">
              <a:spcBef>
                <a:spcPts val="1134"/>
              </a:spcBef>
            </a:pPr>
            <a:r>
              <a:rPr lang="ru-RU" sz="2308" i="1" dirty="0">
                <a:latin typeface="PermianSansTypeface" panose="02000000000000000000" pitchFamily="50" charset="0"/>
                <a:cs typeface="Arial" panose="020B0604020202020204" pitchFamily="34" charset="0"/>
              </a:rPr>
              <a:t>(доля софинансирования устанавливается распоряжением Правительства Российской Федерации для каждого субъекта Российской Федерации)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3" y="3408834"/>
            <a:ext cx="1223872" cy="1223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2" y="8266494"/>
            <a:ext cx="1499509" cy="1499509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6EA258B-D6AE-49C9-9EE8-005E5ED49DD9}"/>
              </a:ext>
            </a:extLst>
          </p:cNvPr>
          <p:cNvCxnSpPr>
            <a:cxnSpLocks/>
          </p:cNvCxnSpPr>
          <p:nvPr/>
        </p:nvCxnSpPr>
        <p:spPr>
          <a:xfrm>
            <a:off x="2931" y="1078635"/>
            <a:ext cx="2009824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3"/>
          <p:cNvSpPr txBox="1">
            <a:spLocks/>
          </p:cNvSpPr>
          <p:nvPr/>
        </p:nvSpPr>
        <p:spPr>
          <a:xfrm>
            <a:off x="674723" y="7032347"/>
            <a:ext cx="19114808" cy="723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062" rIns="0" bIns="0" rtlCol="0" anchor="ctr">
            <a:spAutoFit/>
          </a:bodyPr>
          <a:lstStyle>
            <a:lvl1pPr algn="ctr" defTabSz="1088433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7">
              <a:spcBef>
                <a:spcPts val="96"/>
              </a:spcBef>
            </a:pPr>
            <a:r>
              <a:rPr lang="ru-RU" sz="2310" i="1" dirty="0">
                <a:latin typeface="PermianSansTypeface" panose="02000000000000000000" pitchFamily="50" charset="0"/>
                <a:cs typeface="Arial" panose="020B0604020202020204" pitchFamily="34" charset="0"/>
              </a:rPr>
              <a:t>В Пермском крае предусмотрены субсидии бюджетам муниципальных образований Пермского края </a:t>
            </a:r>
            <a:br>
              <a:rPr lang="ru-RU" sz="2310" i="1" dirty="0"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2310" i="1" dirty="0">
                <a:latin typeface="PermianSansTypeface" panose="02000000000000000000" pitchFamily="50" charset="0"/>
                <a:cs typeface="Arial" panose="020B0604020202020204" pitchFamily="34" charset="0"/>
              </a:rPr>
              <a:t>на </a:t>
            </a:r>
            <a:r>
              <a:rPr lang="ru-RU" sz="2310" i="1" dirty="0" err="1">
                <a:latin typeface="PermianSansTypeface" panose="02000000000000000000" pitchFamily="50" charset="0"/>
                <a:cs typeface="Arial" panose="020B0604020202020204" pitchFamily="34" charset="0"/>
              </a:rPr>
              <a:t>софинансирование</a:t>
            </a:r>
            <a:r>
              <a:rPr lang="ru-RU" sz="2310" i="1" dirty="0">
                <a:latin typeface="PermianSansTypeface" panose="02000000000000000000" pitchFamily="50" charset="0"/>
                <a:cs typeface="Arial" panose="020B0604020202020204" pitchFamily="34" charset="0"/>
              </a:rPr>
              <a:t> проведения комплексных кадастровых работ, в том числе с разработкой проектов межевания территории</a:t>
            </a:r>
            <a:endParaRPr lang="ru-RU" sz="2310" i="1" dirty="0">
              <a:latin typeface="PermianSansTypeface" panose="02000000000000000000" pitchFamily="5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757" y="355332"/>
            <a:ext cx="16813326" cy="629568"/>
          </a:xfrm>
          <a:prstGeom prst="rect">
            <a:avLst/>
          </a:prstGeom>
        </p:spPr>
        <p:txBody>
          <a:bodyPr vert="horz" wrap="square" lIns="0" tIns="13879" rIns="0" bIns="0" rtlCol="0">
            <a:spAutoFit/>
          </a:bodyPr>
          <a:lstStyle/>
          <a:p>
            <a:pPr marL="12619">
              <a:spcBef>
                <a:spcPts val="110"/>
              </a:spcBef>
            </a:pPr>
            <a:r>
              <a:rPr lang="ru-RU" sz="4000" dirty="0">
                <a:latin typeface="PermianSansTypeface"/>
                <a:cs typeface="Arial" panose="020B0604020202020204" pitchFamily="34" charset="0"/>
              </a:rPr>
              <a:t>Схема организации совместной закупки</a:t>
            </a:r>
            <a:endParaRPr sz="4000" spc="233" dirty="0">
              <a:latin typeface="PermianSansTypeface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992007" y="2055046"/>
            <a:ext cx="6794548" cy="30018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7. Организатор утверждает документацию, согласованную всеми Заказчиками </a:t>
            </a:r>
            <a:r>
              <a:rPr lang="ru-RU" sz="1971" b="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не позднее </a:t>
            </a:r>
            <a:br>
              <a:rPr lang="ru-RU" sz="1971" b="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b="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чем за один рабочий день до даты размещения извещения об осуществления закупки</a:t>
            </a: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 на официальном сайте ЕИС (http://zakupki.gov.ru) </a:t>
            </a:r>
            <a:b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и размещает в ЕИС извещение об осуществлении закупки, а также конкурсную документацию</a:t>
            </a:r>
            <a:endParaRPr lang="ru-RU" sz="1971" dirty="0">
              <a:latin typeface="PermianSansTypeface" panose="02000000000000000000" pitchFamily="50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92008" y="6087482"/>
            <a:ext cx="6794546" cy="45736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8. По результатам проведения процедуры </a:t>
            </a:r>
            <a:b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и рассмотрения заявок на открытый конкурс Заказчики </a:t>
            </a:r>
            <a:r>
              <a:rPr lang="ru-RU" sz="1971" b="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заключают контракты </a:t>
            </a:r>
            <a:br>
              <a:rPr lang="ru-RU" sz="1971" b="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b="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с победителем конкурса</a:t>
            </a: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 в порядке и сроки, установленные Законом № 44-ФЗ либо </a:t>
            </a:r>
            <a:b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при признании конкурса несостоявшимся </a:t>
            </a:r>
            <a:b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в случаях, установленных Законом № 44-ФЗ, принимают </a:t>
            </a:r>
            <a:r>
              <a:rPr lang="ru-RU" sz="1971" b="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решение о заключении контракта </a:t>
            </a:r>
            <a:br>
              <a:rPr lang="ru-RU" sz="1971" b="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b="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с единственным поставщиком </a:t>
            </a: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(подрядчиком, исполнителем), согласование такого решения осуществляется Заказчиками самостоятельно </a:t>
            </a:r>
            <a:b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в соответствии с Законом № 44-ФЗ</a:t>
            </a:r>
            <a:endParaRPr lang="ru-RU" sz="1971" dirty="0">
              <a:latin typeface="PermianSansTypeface" panose="02000000000000000000" pitchFamily="50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6784" y="1774663"/>
            <a:ext cx="4803263" cy="14466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1. Принятие постановления Правительства Пермского края </a:t>
            </a:r>
            <a:b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о распределении субсидий</a:t>
            </a:r>
            <a:endParaRPr lang="ru-RU" sz="1971" dirty="0">
              <a:latin typeface="PermianSansTypeface" panose="02000000000000000000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167" y="6155322"/>
            <a:ext cx="4925879" cy="18830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3. Заключение соглашения </a:t>
            </a:r>
            <a:b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о проведении совместной закупки между Организатором </a:t>
            </a:r>
            <a:b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и Заказчиками согласно </a:t>
            </a:r>
            <a:b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Закону № 44-ФЗ</a:t>
            </a:r>
            <a:endParaRPr lang="ru-RU" sz="1971" dirty="0">
              <a:latin typeface="PermianSansTypeface" panose="02000000000000000000" pitchFamily="50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35340" y="8394605"/>
            <a:ext cx="6194784" cy="22665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5. Внесение изменений Заказчиками </a:t>
            </a:r>
            <a:b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в план-график в части наименования организатора совместного конкурса </a:t>
            </a:r>
            <a:b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b="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в течение двух рабочих дней с даты подписания </a:t>
            </a:r>
            <a:r>
              <a:rPr lang="ru-RU" sz="1971" b="1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соглашения проведении </a:t>
            </a:r>
            <a:r>
              <a:rPr lang="ru-RU" sz="1971" b="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совместной закупки</a:t>
            </a:r>
            <a:endParaRPr lang="ru-RU" sz="1971" dirty="0">
              <a:latin typeface="PermianSansTypeface" panose="02000000000000000000" pitchFamily="50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6325" y="3221285"/>
            <a:ext cx="6158636" cy="44947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6. Организатор утверждает состав комиссии по осуществлению закупок, </a:t>
            </a:r>
            <a:b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в которую включаются представители сторон Соглашения о проведении совместной закупки, и представители Министерства по регулированию контрактной системы в сфере закупок Пермского края в срок </a:t>
            </a:r>
            <a:r>
              <a:rPr lang="ru-RU" sz="1971" b="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не позднее </a:t>
            </a:r>
            <a:br>
              <a:rPr lang="ru-RU" sz="1971" b="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b="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3 рабочих дней с момента подписания соглашения о проведении совместной закупки</a:t>
            </a:r>
            <a:endParaRPr lang="ru-RU" sz="1971" dirty="0">
              <a:solidFill>
                <a:schemeClr val="tx1"/>
              </a:solidFill>
              <a:latin typeface="PermianSansTypefac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471224" y="3276603"/>
            <a:ext cx="851085" cy="55878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48"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0837" y="3902411"/>
            <a:ext cx="4869209" cy="15726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2. Доведение лимитов </a:t>
            </a:r>
            <a:b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до Заказчиков, заключение Соглашений о предоставлении субсидий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482486" y="8157909"/>
            <a:ext cx="851085" cy="60399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48"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168" y="8833395"/>
            <a:ext cx="4925877" cy="18122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4. Включение Заказчиками </a:t>
            </a:r>
            <a:b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1971" dirty="0">
                <a:solidFill>
                  <a:schemeClr val="tx1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в план закупок и в план-график сведений о планируемой процедуре открытого конкурса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482486" y="5529513"/>
            <a:ext cx="851085" cy="49380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48">
              <a:latin typeface="Cambria" panose="020405030504060302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5963741" y="5382742"/>
            <a:ext cx="851085" cy="64741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48">
              <a:latin typeface="Cambria" panose="020405030504060302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8745748" y="7835255"/>
            <a:ext cx="851085" cy="42640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48">
              <a:latin typeface="Cambria" panose="020405030504060302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5436746" y="9455495"/>
            <a:ext cx="827841" cy="59131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48">
              <a:latin typeface="Cambria" panose="020405030504060302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12261713" y="3569290"/>
            <a:ext cx="851085" cy="53218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48">
              <a:latin typeface="Cambria" panose="020405030504060302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>
          <a:xfrm>
            <a:off x="32367954" y="17876735"/>
            <a:ext cx="405733" cy="200055"/>
          </a:xfrm>
        </p:spPr>
        <p:txBody>
          <a:bodyPr/>
          <a:lstStyle/>
          <a:p>
            <a:pPr marL="37860">
              <a:spcBef>
                <a:spcPts val="273"/>
              </a:spcBef>
            </a:pPr>
            <a:fld id="{81D60167-4931-47E6-BA6A-407CBD079E47}" type="slidenum">
              <a:rPr lang="ru-RU" spc="-15"/>
              <a:pPr marL="37860">
                <a:spcBef>
                  <a:spcPts val="273"/>
                </a:spcBef>
              </a:pPr>
              <a:t>5</a:t>
            </a:fld>
            <a:endParaRPr lang="ru-RU" spc="-15" dirty="0"/>
          </a:p>
        </p:txBody>
      </p:sp>
      <p:sp>
        <p:nvSpPr>
          <p:cNvPr id="19" name="Номер слайда 1"/>
          <p:cNvSpPr>
            <a:spLocks noGrp="1"/>
          </p:cNvSpPr>
          <p:nvPr/>
        </p:nvSpPr>
        <p:spPr>
          <a:xfrm>
            <a:off x="19312135" y="10673264"/>
            <a:ext cx="720403" cy="601979"/>
          </a:xfrm>
          <a:prstGeom prst="rect">
            <a:avLst/>
          </a:prstGeom>
        </p:spPr>
        <p:txBody>
          <a:bodyPr vert="horz" lIns="150700" tIns="75350" rIns="150700" bIns="7535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uk-UA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242" y="383410"/>
            <a:ext cx="16813326" cy="629568"/>
          </a:xfrm>
          <a:prstGeom prst="rect">
            <a:avLst/>
          </a:prstGeom>
        </p:spPr>
        <p:txBody>
          <a:bodyPr vert="horz" wrap="square" lIns="0" tIns="13879" rIns="0" bIns="0" rtlCol="0">
            <a:spAutoFit/>
          </a:bodyPr>
          <a:lstStyle/>
          <a:p>
            <a:r>
              <a:rPr lang="ru-RU" sz="4000" dirty="0">
                <a:solidFill>
                  <a:prstClr val="white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Субсидии на выполнение комплексных кадастровых работ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5242" y="2840287"/>
            <a:ext cx="19397293" cy="1638823"/>
          </a:xfrm>
          <a:prstGeom prst="rect">
            <a:avLst/>
          </a:prstGeom>
        </p:spPr>
        <p:txBody>
          <a:bodyPr wrap="square" lIns="149772" tIns="74887" rIns="149772" bIns="74887">
            <a:spAutoFit/>
          </a:bodyPr>
          <a:lstStyle/>
          <a:p>
            <a:pPr>
              <a:spcAft>
                <a:spcPts val="986"/>
              </a:spcAft>
            </a:pPr>
            <a:r>
              <a:rPr lang="ru-RU" sz="20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2016-2017</a:t>
            </a:r>
            <a:r>
              <a:rPr lang="ru-RU" sz="20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годы комплексные кадастровые работы выполняются </a:t>
            </a:r>
            <a:r>
              <a:rPr lang="ru-RU" sz="20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за счет средств местных бюджетов </a:t>
            </a:r>
          </a:p>
          <a:p>
            <a:pPr>
              <a:spcAft>
                <a:spcPts val="986"/>
              </a:spcAft>
            </a:pPr>
            <a:r>
              <a:rPr lang="ru-RU" sz="20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С </a:t>
            </a:r>
            <a:r>
              <a:rPr lang="ru-RU" sz="20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2018</a:t>
            </a:r>
            <a:r>
              <a:rPr lang="ru-RU" sz="20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года выполняются комплексные кадастровые работы </a:t>
            </a:r>
            <a:r>
              <a:rPr lang="ru-RU" sz="20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с привлечением средств федерального бюджета</a:t>
            </a:r>
          </a:p>
          <a:p>
            <a:pPr>
              <a:spcAft>
                <a:spcPts val="986"/>
              </a:spcAft>
            </a:pPr>
            <a:r>
              <a:rPr lang="ru-RU" sz="20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С </a:t>
            </a:r>
            <a:r>
              <a:rPr lang="ru-RU" sz="20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2019</a:t>
            </a:r>
            <a:r>
              <a:rPr lang="ru-RU" sz="20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года принято решение о выделении </a:t>
            </a:r>
            <a:r>
              <a:rPr lang="ru-RU" sz="20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краевой субсидии </a:t>
            </a:r>
            <a:r>
              <a:rPr lang="ru-RU" sz="20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на выполнение в рамках одного контракта </a:t>
            </a:r>
            <a:r>
              <a:rPr lang="ru-RU" sz="2000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работ по </a:t>
            </a:r>
            <a:r>
              <a:rPr lang="ru-RU" sz="20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разработке проектов межевания территории и выполнению комплексных кадастровых работ </a:t>
            </a:r>
            <a:r>
              <a:rPr lang="ru-RU" i="1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(</a:t>
            </a:r>
            <a:r>
              <a:rPr lang="ru-RU" i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85% бюджет Пермского края, 15% бюджет муниципального образования)  </a:t>
            </a:r>
            <a:endParaRPr lang="ru-RU" i="1" dirty="0">
              <a:latin typeface="PermianSansTypeface" panose="02000000000000000000" pitchFamily="50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9939553" y="4176710"/>
            <a:ext cx="9635860" cy="6049965"/>
            <a:chOff x="746701" y="2344513"/>
            <a:chExt cx="5866431" cy="3683293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746701" y="2344513"/>
              <a:ext cx="5866431" cy="3683293"/>
              <a:chOff x="746701" y="2344513"/>
              <a:chExt cx="5866431" cy="3683293"/>
            </a:xfrm>
          </p:grpSpPr>
          <p:sp>
            <p:nvSpPr>
              <p:cNvPr id="55" name="Shape 54"/>
              <p:cNvSpPr/>
              <p:nvPr/>
            </p:nvSpPr>
            <p:spPr>
              <a:xfrm>
                <a:off x="1066661" y="2552963"/>
                <a:ext cx="5546471" cy="3474843"/>
              </a:xfrm>
              <a:prstGeom prst="swooshArrow">
                <a:avLst>
                  <a:gd name="adj1" fmla="val 25000"/>
                  <a:gd name="adj2" fmla="val 25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-152400" extrusionH="63500" prstMaterial="matte">
                <a:bevelT w="144450" h="6350" prst="relaxedInset"/>
                <a:contourClr>
                  <a:schemeClr val="bg1"/>
                </a:contourClr>
              </a:sp3d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" name="TextBox 55"/>
              <p:cNvSpPr txBox="1"/>
              <p:nvPr/>
            </p:nvSpPr>
            <p:spPr>
              <a:xfrm>
                <a:off x="746701" y="4944269"/>
                <a:ext cx="600391" cy="30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628" b="1" dirty="0">
                    <a:solidFill>
                      <a:srgbClr val="00B050"/>
                    </a:solidFill>
                    <a:latin typeface="Cambria" panose="02040503050406030204" pitchFamily="18" charset="0"/>
                  </a:rPr>
                  <a:t>2016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218973" y="4336497"/>
                <a:ext cx="600391" cy="30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628" b="1" dirty="0">
                    <a:solidFill>
                      <a:srgbClr val="00B050"/>
                    </a:solidFill>
                    <a:latin typeface="Cambria" panose="02040503050406030204" pitchFamily="18" charset="0"/>
                  </a:rPr>
                  <a:t>2017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735283" y="3867265"/>
                <a:ext cx="600391" cy="30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628" b="1" dirty="0">
                    <a:solidFill>
                      <a:srgbClr val="00B050"/>
                    </a:solidFill>
                    <a:latin typeface="Cambria" panose="02040503050406030204" pitchFamily="18" charset="0"/>
                  </a:rPr>
                  <a:t>2018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330294" y="3445027"/>
                <a:ext cx="600391" cy="30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628" b="1" dirty="0">
                    <a:solidFill>
                      <a:srgbClr val="00B050"/>
                    </a:solidFill>
                    <a:latin typeface="Cambria" panose="02040503050406030204" pitchFamily="18" charset="0"/>
                  </a:rPr>
                  <a:t>2019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936573" y="3140982"/>
                <a:ext cx="600391" cy="30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628" b="1" dirty="0">
                    <a:solidFill>
                      <a:srgbClr val="00B050"/>
                    </a:solidFill>
                    <a:latin typeface="Cambria" panose="02040503050406030204" pitchFamily="18" charset="0"/>
                  </a:rPr>
                  <a:t>2020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109358" y="2344513"/>
                <a:ext cx="600391" cy="30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628" b="1" dirty="0">
                    <a:solidFill>
                      <a:srgbClr val="00B050"/>
                    </a:solidFill>
                    <a:latin typeface="Cambria" panose="02040503050406030204" pitchFamily="18" charset="0"/>
                  </a:rPr>
                  <a:t>2023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343375" y="2558117"/>
                <a:ext cx="600391" cy="30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628" b="1" dirty="0">
                    <a:solidFill>
                      <a:srgbClr val="00B050"/>
                    </a:solidFill>
                    <a:latin typeface="Cambria" panose="02040503050406030204" pitchFamily="18" charset="0"/>
                  </a:rPr>
                  <a:t>2022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633644" y="2802427"/>
                <a:ext cx="600391" cy="30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628" b="1" dirty="0">
                    <a:solidFill>
                      <a:srgbClr val="00B050"/>
                    </a:solidFill>
                    <a:latin typeface="Cambria" panose="02040503050406030204" pitchFamily="18" charset="0"/>
                  </a:rPr>
                  <a:t>2021</a:t>
                </a:r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5431594" y="3250995"/>
                <a:ext cx="396000" cy="396000"/>
              </a:xfrm>
              <a:prstGeom prst="ellipse">
                <a:avLst/>
              </a:prstGeom>
              <a:solidFill>
                <a:srgbClr val="00D25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Овал 64"/>
              <p:cNvSpPr/>
              <p:nvPr/>
            </p:nvSpPr>
            <p:spPr>
              <a:xfrm>
                <a:off x="1399612" y="5401469"/>
                <a:ext cx="108000" cy="108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Овал 65"/>
              <p:cNvSpPr/>
              <p:nvPr/>
            </p:nvSpPr>
            <p:spPr>
              <a:xfrm>
                <a:off x="1743186" y="4972812"/>
                <a:ext cx="144000" cy="144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7" name="Овал 66"/>
              <p:cNvSpPr/>
              <p:nvPr/>
            </p:nvSpPr>
            <p:spPr>
              <a:xfrm>
                <a:off x="2198231" y="4556785"/>
                <a:ext cx="180000" cy="180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Овал 67"/>
              <p:cNvSpPr/>
              <p:nvPr/>
            </p:nvSpPr>
            <p:spPr>
              <a:xfrm>
                <a:off x="2699571" y="4217630"/>
                <a:ext cx="216000" cy="216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9" name="Овал 68"/>
              <p:cNvSpPr/>
              <p:nvPr/>
            </p:nvSpPr>
            <p:spPr>
              <a:xfrm>
                <a:off x="3254143" y="3910542"/>
                <a:ext cx="252000" cy="252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Овал 69"/>
              <p:cNvSpPr/>
              <p:nvPr/>
            </p:nvSpPr>
            <p:spPr>
              <a:xfrm>
                <a:off x="3942304" y="3630179"/>
                <a:ext cx="288000" cy="288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Овал 70"/>
              <p:cNvSpPr/>
              <p:nvPr/>
            </p:nvSpPr>
            <p:spPr>
              <a:xfrm>
                <a:off x="4694324" y="3420269"/>
                <a:ext cx="324000" cy="324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47" name="TextBox 46"/>
            <p:cNvSpPr txBox="1"/>
            <p:nvPr/>
          </p:nvSpPr>
          <p:spPr>
            <a:xfrm>
              <a:off x="1243013" y="5622796"/>
              <a:ext cx="843958" cy="394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7" dirty="0">
                  <a:latin typeface="Cambria" panose="02040503050406030204" pitchFamily="18" charset="0"/>
                </a:rPr>
                <a:t>5 КК</a:t>
              </a:r>
            </a:p>
            <a:p>
              <a:r>
                <a:rPr lang="ru-RU" sz="1807" dirty="0">
                  <a:latin typeface="Cambria" panose="02040503050406030204" pitchFamily="18" charset="0"/>
                </a:rPr>
                <a:t>213 ОН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94454" y="5199182"/>
              <a:ext cx="843958" cy="394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7" dirty="0">
                  <a:latin typeface="Cambria" panose="02040503050406030204" pitchFamily="18" charset="0"/>
                </a:rPr>
                <a:t>8 КК</a:t>
              </a:r>
            </a:p>
            <a:p>
              <a:r>
                <a:rPr lang="ru-RU" sz="1807" dirty="0">
                  <a:latin typeface="Cambria" panose="02040503050406030204" pitchFamily="18" charset="0"/>
                </a:rPr>
                <a:t>1 253 ОН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51654" y="4864348"/>
              <a:ext cx="843958" cy="394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7" dirty="0">
                  <a:latin typeface="Cambria" panose="02040503050406030204" pitchFamily="18" charset="0"/>
                </a:rPr>
                <a:t>89 КК</a:t>
              </a:r>
            </a:p>
            <a:p>
              <a:r>
                <a:rPr lang="ru-RU" sz="1807" dirty="0">
                  <a:latin typeface="Cambria" panose="02040503050406030204" pitchFamily="18" charset="0"/>
                </a:rPr>
                <a:t>7 164 ОН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26450" y="4565701"/>
              <a:ext cx="843958" cy="394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7" dirty="0">
                  <a:latin typeface="Cambria" panose="02040503050406030204" pitchFamily="18" charset="0"/>
                </a:rPr>
                <a:t>111 КК</a:t>
              </a:r>
            </a:p>
            <a:p>
              <a:r>
                <a:rPr lang="ru-RU" sz="1807" dirty="0">
                  <a:latin typeface="Cambria" panose="02040503050406030204" pitchFamily="18" charset="0"/>
                </a:rPr>
                <a:t>14 144 ОН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4654" y="4284782"/>
              <a:ext cx="843958" cy="394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7" dirty="0">
                  <a:latin typeface="Cambria" panose="02040503050406030204" pitchFamily="18" charset="0"/>
                </a:rPr>
                <a:t>166 КК</a:t>
              </a:r>
            </a:p>
            <a:p>
              <a:r>
                <a:rPr lang="ru-RU" sz="1807" dirty="0">
                  <a:latin typeface="Cambria" panose="02040503050406030204" pitchFamily="18" charset="0"/>
                </a:rPr>
                <a:t>19 546 ОН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30460" y="4082277"/>
              <a:ext cx="843958" cy="394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7" dirty="0">
                  <a:latin typeface="Cambria" panose="02040503050406030204" pitchFamily="18" charset="0"/>
                </a:rPr>
                <a:t>297 КК</a:t>
              </a:r>
            </a:p>
            <a:p>
              <a:r>
                <a:rPr lang="ru-RU" sz="1807" dirty="0">
                  <a:latin typeface="Cambria" panose="02040503050406030204" pitchFamily="18" charset="0"/>
                </a:rPr>
                <a:t>22 405 ОН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94324" y="3918179"/>
              <a:ext cx="843958" cy="394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7" dirty="0">
                  <a:latin typeface="Cambria" panose="02040503050406030204" pitchFamily="18" charset="0"/>
                </a:rPr>
                <a:t>486 КК</a:t>
              </a:r>
            </a:p>
            <a:p>
              <a:r>
                <a:rPr lang="ru-RU" sz="1807" dirty="0">
                  <a:latin typeface="Cambria" panose="02040503050406030204" pitchFamily="18" charset="0"/>
                </a:rPr>
                <a:t>33 752 ОН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50528" y="3784040"/>
              <a:ext cx="880447" cy="394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7" b="1" dirty="0" smtClean="0">
                  <a:solidFill>
                    <a:srgbClr val="009644"/>
                  </a:solidFill>
                  <a:latin typeface="Cambria" panose="02040503050406030204" pitchFamily="18" charset="0"/>
                </a:rPr>
                <a:t>689 </a:t>
              </a:r>
              <a:r>
                <a:rPr lang="ru-RU" sz="1807" b="1" dirty="0">
                  <a:solidFill>
                    <a:srgbClr val="009644"/>
                  </a:solidFill>
                  <a:latin typeface="Cambria" panose="02040503050406030204" pitchFamily="18" charset="0"/>
                </a:rPr>
                <a:t>КК</a:t>
              </a:r>
            </a:p>
            <a:p>
              <a:r>
                <a:rPr lang="ru-RU" sz="1807" b="1" dirty="0" smtClean="0">
                  <a:solidFill>
                    <a:srgbClr val="009644"/>
                  </a:solidFill>
                  <a:latin typeface="Cambria" panose="02040503050406030204" pitchFamily="18" charset="0"/>
                </a:rPr>
                <a:t>83 649 ОН</a:t>
              </a:r>
              <a:endParaRPr lang="ru-RU" sz="1807" b="1" dirty="0">
                <a:solidFill>
                  <a:srgbClr val="009644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>
          <a:xfrm>
            <a:off x="32367954" y="17876735"/>
            <a:ext cx="405733" cy="200055"/>
          </a:xfrm>
        </p:spPr>
        <p:txBody>
          <a:bodyPr/>
          <a:lstStyle/>
          <a:p>
            <a:pPr marL="37860">
              <a:spcBef>
                <a:spcPts val="273"/>
              </a:spcBef>
            </a:pPr>
            <a:fld id="{81D60167-4931-47E6-BA6A-407CBD079E47}" type="slidenum">
              <a:rPr lang="ru-RU" spc="-15"/>
              <a:pPr marL="37860">
                <a:spcBef>
                  <a:spcPts val="273"/>
                </a:spcBef>
              </a:pPr>
              <a:t>6</a:t>
            </a:fld>
            <a:endParaRPr lang="ru-RU" spc="-15" dirty="0"/>
          </a:p>
        </p:txBody>
      </p:sp>
      <p:graphicFrame>
        <p:nvGraphicFramePr>
          <p:cNvPr id="72" name="Таблица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718795"/>
              </p:ext>
            </p:extLst>
          </p:nvPr>
        </p:nvGraphicFramePr>
        <p:xfrm>
          <a:off x="756216" y="4839308"/>
          <a:ext cx="8077199" cy="342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231"/>
                <a:gridCol w="1498279"/>
                <a:gridCol w="1997705"/>
                <a:gridCol w="1747992"/>
                <a:gridCol w="1747992"/>
              </a:tblGrid>
              <a:tr h="72056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400" b="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Всего, млн</a:t>
                      </a:r>
                      <a:r>
                        <a:rPr lang="ru-RU" sz="1400" b="1" baseline="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400" b="1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Федеральные средства,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lang="ru-RU" sz="1400" b="0" baseline="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400" b="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Краевые средства,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млн руб.</a:t>
                      </a:r>
                      <a:endParaRPr lang="ru-RU" sz="1400" b="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Местные средства, млн</a:t>
                      </a:r>
                      <a:r>
                        <a:rPr lang="ru-RU" sz="1400" b="0" baseline="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 руб.</a:t>
                      </a:r>
                    </a:p>
                  </a:txBody>
                  <a:tcPr marL="90808" marR="90808" marT="45404" marB="45404" anchor="ctr"/>
                </a:tc>
              </a:tr>
              <a:tr h="448522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 267,1</a:t>
                      </a:r>
                      <a:endParaRPr lang="ru-RU" sz="1800" b="1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13,9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213,1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40,1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</a:tr>
              <a:tr h="448522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130,3</a:t>
                      </a:r>
                      <a:endParaRPr lang="ru-RU" sz="1800" b="1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12,8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98,0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19,5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</a:tr>
              <a:tr h="448522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123,4</a:t>
                      </a:r>
                      <a:endParaRPr lang="ru-RU" sz="1800" b="1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94,9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18,5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</a:tr>
              <a:tr h="448522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130,5</a:t>
                      </a:r>
                      <a:endParaRPr lang="ru-RU" sz="1800" b="1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14,4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96,5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19,6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</a:tr>
              <a:tr h="448522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108,4</a:t>
                      </a:r>
                      <a:endParaRPr lang="ru-RU" sz="1800" b="1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8,7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marL="0" marR="0" indent="0" algn="ctr" defTabSz="1088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83,4</a:t>
                      </a: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16,3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</a:tr>
              <a:tr h="448522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22,45</a:t>
                      </a:r>
                      <a:endParaRPr lang="ru-RU" sz="1800" b="1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13,93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5,15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PermianSansTypeface" panose="02000000000000000000" pitchFamily="50" charset="0"/>
                          <a:cs typeface="Arial" panose="020B0604020202020204" pitchFamily="34" charset="0"/>
                        </a:rPr>
                        <a:t>3,37</a:t>
                      </a:r>
                      <a:endParaRPr lang="ru-RU" sz="1800" dirty="0">
                        <a:latin typeface="PermianSansTypeface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08" marR="90808" marT="45404" marB="45404" anchor="ctr"/>
                </a:tc>
              </a:tr>
            </a:tbl>
          </a:graphicData>
        </a:graphic>
      </p:graphicFrame>
      <p:sp>
        <p:nvSpPr>
          <p:cNvPr id="73" name="Прямоугольник 72"/>
          <p:cNvSpPr/>
          <p:nvPr/>
        </p:nvSpPr>
        <p:spPr>
          <a:xfrm>
            <a:off x="2184558" y="8742365"/>
            <a:ext cx="7056183" cy="1364454"/>
          </a:xfrm>
          <a:prstGeom prst="rect">
            <a:avLst/>
          </a:prstGeom>
        </p:spPr>
        <p:txBody>
          <a:bodyPr wrap="square" lIns="149772" tIns="74887" rIns="149772" bIns="74887">
            <a:spAutoFit/>
          </a:bodyPr>
          <a:lstStyle/>
          <a:p>
            <a:pPr>
              <a:spcAft>
                <a:spcPts val="986"/>
              </a:spcAft>
            </a:pPr>
            <a:r>
              <a:rPr lang="ru-RU" sz="2628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В 2023 году работы выполняются </a:t>
            </a:r>
            <a:br>
              <a:rPr lang="ru-RU" sz="2628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</a:br>
            <a:r>
              <a:rPr lang="ru-RU" sz="2628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на территории 41</a:t>
            </a:r>
            <a:r>
              <a:rPr lang="ru-RU" sz="2300" i="1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</a:t>
            </a:r>
            <a:r>
              <a:rPr lang="ru-RU" sz="2628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муниципального образования </a:t>
            </a:r>
            <a:r>
              <a:rPr lang="ru-RU" sz="2000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(</a:t>
            </a:r>
            <a:r>
              <a:rPr lang="ru-RU" sz="2000" dirty="0" err="1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искл</a:t>
            </a:r>
            <a:r>
              <a:rPr lang="ru-RU" sz="2000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. ЗАТО Звездный и г. Соликамск)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48" y="8781368"/>
            <a:ext cx="1125145" cy="112514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166251" y="10201782"/>
            <a:ext cx="15538832" cy="960048"/>
          </a:xfrm>
          <a:prstGeom prst="rect">
            <a:avLst/>
          </a:prstGeom>
        </p:spPr>
        <p:txBody>
          <a:bodyPr wrap="square" lIns="149772" tIns="74887" rIns="149772" bIns="74887">
            <a:spAutoFit/>
          </a:bodyPr>
          <a:lstStyle/>
          <a:p>
            <a:pPr>
              <a:spcAft>
                <a:spcPts val="986"/>
              </a:spcAft>
            </a:pPr>
            <a:r>
              <a:rPr lang="ru-RU" sz="2628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ККР </a:t>
            </a:r>
            <a:r>
              <a:rPr lang="ru-RU" sz="2628" b="1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за счет собственных средств </a:t>
            </a:r>
            <a:r>
              <a:rPr lang="ru-RU" sz="2628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проводят Карагайский МО, </a:t>
            </a:r>
            <a:r>
              <a:rPr lang="ru-RU" sz="2628" dirty="0" err="1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Косинский</a:t>
            </a:r>
            <a:r>
              <a:rPr lang="ru-RU" sz="2628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МО, </a:t>
            </a:r>
            <a:r>
              <a:rPr lang="ru-RU" sz="2628" dirty="0" err="1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Частинский</a:t>
            </a:r>
            <a:r>
              <a:rPr lang="ru-RU" sz="2628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МО, Чусовской ГО, Октябрьский МО, </a:t>
            </a:r>
            <a:r>
              <a:rPr lang="ru-RU" sz="2628" dirty="0" err="1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Гайнский</a:t>
            </a:r>
            <a:r>
              <a:rPr lang="ru-RU" sz="2628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МО, </a:t>
            </a:r>
            <a:r>
              <a:rPr lang="ru-RU" sz="2628" dirty="0" err="1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Суксунский</a:t>
            </a:r>
            <a:r>
              <a:rPr lang="ru-RU" sz="2628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МО, </a:t>
            </a:r>
            <a:r>
              <a:rPr lang="ru-RU" sz="2628" dirty="0" err="1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Оханский</a:t>
            </a:r>
            <a:r>
              <a:rPr lang="ru-RU" sz="2628" dirty="0" smtClean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МО</a:t>
            </a:r>
            <a:endParaRPr lang="ru-RU" sz="2000" dirty="0" smtClean="0">
              <a:latin typeface="PermianSansTypeface" panose="02000000000000000000" pitchFamily="50" charset="0"/>
              <a:cs typeface="Arabic Typesetting" panose="03020402040406030203" pitchFamily="66" charset="-78"/>
            </a:endParaRPr>
          </a:p>
        </p:txBody>
      </p:sp>
      <p:sp>
        <p:nvSpPr>
          <p:cNvPr id="37" name="object 17"/>
          <p:cNvSpPr txBox="1"/>
          <p:nvPr/>
        </p:nvSpPr>
        <p:spPr>
          <a:xfrm>
            <a:off x="3117850" y="1607515"/>
            <a:ext cx="14212469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563" algn="ctr">
              <a:spcAft>
                <a:spcPts val="600"/>
              </a:spcAft>
            </a:pPr>
            <a:r>
              <a:rPr lang="ru-RU" sz="2800" b="1" dirty="0" smtClean="0">
                <a:solidFill>
                  <a:srgbClr val="006600"/>
                </a:solidFill>
                <a:latin typeface="PermianSansTypeface" panose="02000000000000000000" pitchFamily="50" charset="0"/>
                <a:cs typeface="KTIKSQ+PermianSansTypeface-Bold"/>
              </a:rPr>
              <a:t>КАЧЕСТВО ВЫПОЛНЕНИЯ ККР ВЫСОКО ОТМЕЧЕНО НА УРОВНЕ ЦА РОСРЕЕСТРА</a:t>
            </a:r>
          </a:p>
          <a:p>
            <a:pPr marL="182563" algn="ctr">
              <a:spcAft>
                <a:spcPts val="600"/>
              </a:spcAft>
            </a:pPr>
            <a:r>
              <a:rPr lang="ru-RU" sz="2800" b="1" dirty="0" smtClean="0">
                <a:solidFill>
                  <a:srgbClr val="006600"/>
                </a:solidFill>
                <a:latin typeface="PermianSansTypeface" panose="02000000000000000000" pitchFamily="50" charset="0"/>
                <a:cs typeface="KTIKSQ+PermianSansTypeface-Bold"/>
              </a:rPr>
              <a:t>ОПЫТ ПЕРМСКОГО КРАЯ ПО ПРОВЕДЕНИЮ ККР ОТМЕЧЕН КАК ПЕРЕДОВОЙ</a:t>
            </a:r>
            <a:endParaRPr lang="ru-RU" sz="2800" b="1" dirty="0">
              <a:solidFill>
                <a:srgbClr val="006600"/>
              </a:solidFill>
              <a:latin typeface="PermianSansTypeface" panose="02000000000000000000" pitchFamily="50" charset="0"/>
              <a:cs typeface="KTIKSQ+PermianSansTypeface-Bold"/>
            </a:endParaRPr>
          </a:p>
        </p:txBody>
      </p:sp>
      <p:sp>
        <p:nvSpPr>
          <p:cNvPr id="38" name="Номер слайда 1"/>
          <p:cNvSpPr>
            <a:spLocks noGrp="1"/>
          </p:cNvSpPr>
          <p:nvPr/>
        </p:nvSpPr>
        <p:spPr>
          <a:xfrm>
            <a:off x="19292253" y="10654138"/>
            <a:ext cx="720403" cy="601979"/>
          </a:xfrm>
          <a:prstGeom prst="rect">
            <a:avLst/>
          </a:prstGeom>
        </p:spPr>
        <p:txBody>
          <a:bodyPr vert="horz" lIns="150700" tIns="75350" rIns="150700" bIns="7535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uk-UA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760" y="105909"/>
            <a:ext cx="19048069" cy="1245121"/>
          </a:xfrm>
          <a:prstGeom prst="rect">
            <a:avLst/>
          </a:prstGeom>
        </p:spPr>
        <p:txBody>
          <a:bodyPr vert="horz" wrap="square" lIns="0" tIns="13879" rIns="0" bIns="0" rtlCol="0">
            <a:spAutoFit/>
          </a:bodyPr>
          <a:lstStyle/>
          <a:p>
            <a:pPr marL="12619">
              <a:spcBef>
                <a:spcPts val="110"/>
              </a:spcBef>
            </a:pPr>
            <a:r>
              <a:rPr lang="ru-RU" sz="4000" spc="233" dirty="0" smtClean="0">
                <a:latin typeface="PermianSansTypeface" panose="02000000000000000000" pitchFamily="50" charset="0"/>
              </a:rPr>
              <a:t>Подготовительные работы и контроль выполнения комплексных кадастровых работ</a:t>
            </a:r>
            <a:endParaRPr lang="ru-RU" sz="4000" spc="233" dirty="0">
              <a:latin typeface="PermianSansTypeface" panose="02000000000000000000" pitchFamily="50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49500" y="3363635"/>
            <a:ext cx="8025586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     Комплексные кадастровые работы </a:t>
            </a:r>
            <a:br>
              <a:rPr lang="ru-RU" sz="23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</a:br>
            <a:r>
              <a:rPr lang="ru-RU" sz="23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     </a:t>
            </a: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(федеральная субсидия):</a:t>
            </a:r>
          </a:p>
          <a:p>
            <a:endParaRPr lang="ru-RU" sz="2300" dirty="0">
              <a:latin typeface="PermianSansTypeface" panose="02000000000000000000" pitchFamily="50" charset="0"/>
              <a:cs typeface="Arabic Typesetting" panose="03020402040406030203" pitchFamily="66" charset="-78"/>
            </a:endParaRPr>
          </a:p>
          <a:p>
            <a:pPr marL="469344" indent="-469344">
              <a:spcAft>
                <a:spcPts val="986"/>
              </a:spcAft>
              <a:buFontTx/>
              <a:buChar char="-"/>
            </a:pP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анализ кадастровых кварталов, в отношении которых целесообразно выполнение работ </a:t>
            </a:r>
            <a:b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</a:b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и </a:t>
            </a:r>
            <a:r>
              <a:rPr lang="ru-RU" sz="23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имеется утвержденный проект межевания территории</a:t>
            </a: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;</a:t>
            </a:r>
          </a:p>
          <a:p>
            <a:pPr marL="469344" indent="-469344">
              <a:spcAft>
                <a:spcPts val="986"/>
              </a:spcAft>
              <a:buFontTx/>
              <a:buChar char="-"/>
            </a:pP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при необходимости разработка/внесение изменений в ПМТ в целях актуализации сведений (</a:t>
            </a:r>
            <a:r>
              <a:rPr lang="ru-RU" sz="23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за год до проведения ККР</a:t>
            </a: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) </a:t>
            </a:r>
          </a:p>
          <a:p>
            <a:endParaRPr lang="ru-RU" sz="2300" dirty="0">
              <a:latin typeface="PermianSansTypeface" panose="02000000000000000000" pitchFamily="50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9760" y="7559675"/>
            <a:ext cx="1769875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57"/>
              </a:spcAft>
            </a:pPr>
            <a:r>
              <a:rPr lang="ru-RU" sz="23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КОНТРОЛЬ ЗА ВЫПОЛНЕНИЕМ РАБОТ</a:t>
            </a: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:</a:t>
            </a:r>
          </a:p>
          <a:p>
            <a:pPr marL="469251" indent="-469251">
              <a:spcAft>
                <a:spcPts val="657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участие в заседаниях согласительных комиссий;</a:t>
            </a:r>
          </a:p>
          <a:p>
            <a:pPr marL="469251" indent="-469251">
              <a:spcAft>
                <a:spcPts val="657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содействие в решении проблем, возникающих в ходе проведения работ;</a:t>
            </a:r>
          </a:p>
          <a:p>
            <a:pPr marL="469251" indent="-469251">
              <a:spcAft>
                <a:spcPts val="657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инициирование проведения полевого контроля ;</a:t>
            </a:r>
          </a:p>
          <a:p>
            <a:pPr marL="469251" indent="-469251">
              <a:spcAft>
                <a:spcPts val="657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формирование предложений по включению земельных участков в план проверок муниципального земельного контроля;</a:t>
            </a:r>
          </a:p>
          <a:p>
            <a:pPr marL="469251" indent="-469251">
              <a:spcAft>
                <a:spcPts val="657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проведение совещаний (ВКС) с заказчиками и исполнителями работ;</a:t>
            </a:r>
          </a:p>
          <a:p>
            <a:pPr marL="469251" indent="-469251">
              <a:spcAft>
                <a:spcPts val="657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контроль достижения целевых показателей, установленных соглашениями о предоставлении субсидии</a:t>
            </a:r>
            <a:endParaRPr lang="en-US" sz="2300" dirty="0">
              <a:latin typeface="PermianSansTypeface" panose="02000000000000000000" pitchFamily="50" charset="0"/>
              <a:cs typeface="Arabic Typesetting" panose="03020402040406030203" pitchFamily="66" charset="-78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304961" y="2618770"/>
            <a:ext cx="733312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300" b="1" dirty="0">
              <a:latin typeface="PermianSansTypeface" panose="02000000000000000000" pitchFamily="50" charset="0"/>
              <a:cs typeface="Arabic Typesetting" panose="03020402040406030203" pitchFamily="66" charset="-78"/>
            </a:endParaRPr>
          </a:p>
          <a:p>
            <a:endParaRPr lang="ru-RU" sz="2300" b="1" dirty="0">
              <a:latin typeface="PermianSansTypeface" panose="02000000000000000000" pitchFamily="50" charset="0"/>
              <a:cs typeface="Arabic Typesetting" panose="03020402040406030203" pitchFamily="66" charset="-78"/>
            </a:endParaRPr>
          </a:p>
          <a:p>
            <a:r>
              <a:rPr lang="ru-RU" sz="23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     Комплексные кадастровые работы </a:t>
            </a:r>
            <a:br>
              <a:rPr lang="ru-RU" sz="23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</a:br>
            <a:r>
              <a:rPr lang="ru-RU" sz="23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     с разработкой проектов межевания </a:t>
            </a:r>
            <a:br>
              <a:rPr lang="ru-RU" sz="23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</a:br>
            <a:r>
              <a:rPr lang="ru-RU" sz="23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     </a:t>
            </a: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(краевая субсидия):</a:t>
            </a:r>
          </a:p>
          <a:p>
            <a:endParaRPr lang="ru-RU" sz="2300" dirty="0">
              <a:latin typeface="PermianSansTypeface" panose="02000000000000000000" pitchFamily="50" charset="0"/>
              <a:cs typeface="Arabic Typesetting" panose="03020402040406030203" pitchFamily="66" charset="-78"/>
            </a:endParaRPr>
          </a:p>
          <a:p>
            <a:pPr marL="469344" indent="-469344">
              <a:buFontTx/>
              <a:buChar char="-"/>
            </a:pP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анализ кадастровых кварталов, </a:t>
            </a:r>
            <a:b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</a:b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в отношении которых целесообразно выполнение работ и где </a:t>
            </a:r>
            <a:r>
              <a:rPr lang="ru-RU" sz="23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не утвержден </a:t>
            </a: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проект межевания территории</a:t>
            </a:r>
          </a:p>
          <a:p>
            <a:endParaRPr lang="ru-RU" sz="2300" dirty="0">
              <a:latin typeface="PermianSansTypeface" panose="02000000000000000000" pitchFamily="50" charset="0"/>
              <a:cs typeface="Arabic Typesetting" panose="03020402040406030203" pitchFamily="66" charset="-78"/>
            </a:endParaRPr>
          </a:p>
          <a:p>
            <a:endParaRPr lang="ru-RU" sz="2300" dirty="0">
              <a:latin typeface="PermianSansTypeface" panose="02000000000000000000" pitchFamily="50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548816" y="1841660"/>
            <a:ext cx="8095965" cy="4257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628"/>
              </a:lnSpc>
            </a:pPr>
            <a:r>
              <a:rPr lang="ru-RU" sz="3285" b="1" dirty="0">
                <a:latin typeface="PermianSansTypeface" panose="02000000000000000000" pitchFamily="50" charset="0"/>
                <a:cs typeface="Arial" panose="020B0604020202020204" pitchFamily="34" charset="0"/>
              </a:rPr>
              <a:t>ПОДБОР КАДАСТРОВЫХ КВАРТАЛОВ:</a:t>
            </a:r>
            <a:endParaRPr lang="ru-RU" sz="3285" b="1" i="1" dirty="0">
              <a:latin typeface="PermianSansTypefac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607805" y="2544463"/>
            <a:ext cx="1473456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986"/>
              </a:spcAft>
            </a:pPr>
            <a:r>
              <a:rPr lang="ru-RU" sz="23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Совместная работа </a:t>
            </a:r>
            <a:r>
              <a:rPr lang="ru-RU" sz="2300" b="1" dirty="0" err="1">
                <a:latin typeface="PermianSansTypeface" panose="02000000000000000000" pitchFamily="50" charset="0"/>
                <a:cs typeface="Arabic Typesetting" panose="03020402040406030203" pitchFamily="66" charset="-78"/>
              </a:rPr>
              <a:t>Минимущества</a:t>
            </a:r>
            <a:r>
              <a:rPr lang="ru-RU" sz="2300" b="1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 ПК, ОМС, ГБУ ПК «ЦТИ ПК», Управления Росреестра</a:t>
            </a:r>
            <a:r>
              <a:rPr lang="ru-RU" sz="2300" dirty="0">
                <a:latin typeface="PermianSansTypeface" panose="02000000000000000000" pitchFamily="50" charset="0"/>
                <a:cs typeface="Arabic Typesetting" panose="03020402040406030203" pitchFamily="66" charset="-78"/>
              </a:rPr>
              <a:t>: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073275"/>
            <a:ext cx="4445631" cy="3144790"/>
          </a:xfrm>
          <a:prstGeom prst="rect">
            <a:avLst/>
          </a:prstGeom>
        </p:spPr>
      </p:pic>
      <p:sp>
        <p:nvSpPr>
          <p:cNvPr id="56" name="Номер слайда 55"/>
          <p:cNvSpPr>
            <a:spLocks noGrp="1"/>
          </p:cNvSpPr>
          <p:nvPr>
            <p:ph type="sldNum" sz="quarter" idx="7"/>
          </p:nvPr>
        </p:nvSpPr>
        <p:spPr>
          <a:xfrm>
            <a:off x="32367954" y="17876735"/>
            <a:ext cx="405733" cy="200055"/>
          </a:xfrm>
        </p:spPr>
        <p:txBody>
          <a:bodyPr/>
          <a:lstStyle/>
          <a:p>
            <a:pPr marL="37860">
              <a:spcBef>
                <a:spcPts val="273"/>
              </a:spcBef>
            </a:pPr>
            <a:fld id="{81D60167-4931-47E6-BA6A-407CBD079E47}" type="slidenum">
              <a:rPr lang="ru-RU" spc="-15"/>
              <a:pPr marL="37860">
                <a:spcBef>
                  <a:spcPts val="273"/>
                </a:spcBef>
              </a:pPr>
              <a:t>7</a:t>
            </a:fld>
            <a:endParaRPr lang="ru-RU" spc="-15" dirty="0"/>
          </a:p>
        </p:txBody>
      </p:sp>
      <p:sp>
        <p:nvSpPr>
          <p:cNvPr id="10" name="Номер слайда 1"/>
          <p:cNvSpPr>
            <a:spLocks noGrp="1"/>
          </p:cNvSpPr>
          <p:nvPr/>
        </p:nvSpPr>
        <p:spPr>
          <a:xfrm>
            <a:off x="19312135" y="10673264"/>
            <a:ext cx="720403" cy="601979"/>
          </a:xfrm>
          <a:prstGeom prst="rect">
            <a:avLst/>
          </a:prstGeom>
        </p:spPr>
        <p:txBody>
          <a:bodyPr vert="horz" lIns="150700" tIns="75350" rIns="150700" bIns="7535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endParaRPr lang="uk-UA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2"/>
          <p:cNvSpPr txBox="1">
            <a:spLocks/>
          </p:cNvSpPr>
          <p:nvPr/>
        </p:nvSpPr>
        <p:spPr>
          <a:xfrm>
            <a:off x="527050" y="165129"/>
            <a:ext cx="15555848" cy="985692"/>
          </a:xfrm>
          <a:prstGeom prst="rect">
            <a:avLst/>
          </a:prstGeom>
        </p:spPr>
        <p:txBody>
          <a:bodyPr vert="horz" lIns="179427" tIns="89715" rIns="179427" bIns="89715" rtlCol="0" anchor="ctr">
            <a:noAutofit/>
          </a:bodyPr>
          <a:lstStyle>
            <a:lvl1pPr algn="ctr" defTabSz="1088433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122"/>
              </a:lnSpc>
            </a:pPr>
            <a:r>
              <a:rPr lang="ru-RU" sz="4000" dirty="0">
                <a:solidFill>
                  <a:schemeClr val="bg1"/>
                </a:solidFill>
                <a:latin typeface="PermianSansTypeface"/>
                <a:cs typeface="Arial" panose="020B0604020202020204" pitchFamily="34" charset="0"/>
              </a:rPr>
              <a:t>Содействие в проведении комплексных кадастровых работ</a:t>
            </a:r>
            <a:endParaRPr lang="ru-RU" altLang="ru-RU" sz="4000" dirty="0">
              <a:solidFill>
                <a:schemeClr val="bg1"/>
              </a:solidFill>
              <a:latin typeface="PermianSansTypeface"/>
              <a:cs typeface="Arial" panose="020B0604020202020204" pitchFamily="34" charset="0"/>
            </a:endParaRPr>
          </a:p>
        </p:txBody>
      </p:sp>
      <p:sp>
        <p:nvSpPr>
          <p:cNvPr id="22" name="Заголовок 2"/>
          <p:cNvSpPr txBox="1">
            <a:spLocks/>
          </p:cNvSpPr>
          <p:nvPr/>
        </p:nvSpPr>
        <p:spPr>
          <a:xfrm>
            <a:off x="1385561" y="2059684"/>
            <a:ext cx="17689138" cy="16726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79427" tIns="89715" rIns="179427" bIns="89715" rtlCol="0" anchor="ctr">
            <a:noAutofit/>
          </a:bodyPr>
          <a:lstStyle>
            <a:lvl1pPr algn="ctr" defTabSz="1088433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68" dirty="0">
                <a:latin typeface="PermianSansTypeface" panose="02000000000000000000" pitchFamily="50" charset="0"/>
                <a:ea typeface="PT Serif" charset="0"/>
                <a:cs typeface="Arial" panose="020B0604020202020204" pitchFamily="34" charset="0"/>
              </a:rPr>
              <a:t>Министерство по управлению имуществом и градостроительной деятельности Пермского края оказывает содействие муниципальным образованиям Пермского края в проведении комплексных кадастровых работ в том, числе с разработкой проектов межевания территории:</a:t>
            </a:r>
            <a:endParaRPr lang="ru-RU" altLang="ru-RU" sz="2968" dirty="0">
              <a:latin typeface="PermianSansTypeface" panose="02000000000000000000" pitchFamily="50" charset="0"/>
              <a:ea typeface="PT Serif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28060" y="4891411"/>
            <a:ext cx="6496508" cy="4151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38" dirty="0">
                <a:latin typeface="PermianSansTypeface" panose="02000000000000000000" pitchFamily="50" charset="0"/>
                <a:cs typeface="Arial" panose="020B0604020202020204" pitchFamily="34" charset="0"/>
              </a:rPr>
              <a:t>организация </a:t>
            </a:r>
            <a:r>
              <a:rPr lang="ru-RU" sz="2638" dirty="0">
                <a:solidFill>
                  <a:srgbClr val="00B050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совместной закупки</a:t>
            </a:r>
            <a:br>
              <a:rPr lang="ru-RU" sz="2638" dirty="0">
                <a:solidFill>
                  <a:srgbClr val="00B050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2638" dirty="0">
                <a:solidFill>
                  <a:srgbClr val="00B050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и сопровождение </a:t>
            </a:r>
            <a:r>
              <a:rPr lang="ru-RU" sz="2638" dirty="0">
                <a:latin typeface="PermianSansTypeface" panose="02000000000000000000" pitchFamily="50" charset="0"/>
                <a:cs typeface="Arial" panose="020B0604020202020204" pitchFamily="34" charset="0"/>
              </a:rPr>
              <a:t>проведения комплексных кадастровых работ:</a:t>
            </a:r>
          </a:p>
          <a:p>
            <a:pPr marL="471116" indent="-471116">
              <a:buFont typeface="Wingdings" panose="05000000000000000000" pitchFamily="2" charset="2"/>
              <a:buChar char="ü"/>
            </a:pPr>
            <a:r>
              <a:rPr lang="ru-RU" sz="2638" dirty="0">
                <a:latin typeface="PermianSansTypeface" panose="02000000000000000000" pitchFamily="50" charset="0"/>
                <a:cs typeface="Arial" panose="020B0604020202020204" pitchFamily="34" charset="0"/>
              </a:rPr>
              <a:t>осуществление единой закупки;</a:t>
            </a:r>
          </a:p>
          <a:p>
            <a:pPr marL="471116" indent="-471116">
              <a:buFont typeface="Wingdings" panose="05000000000000000000" pitchFamily="2" charset="2"/>
              <a:buChar char="ü"/>
            </a:pPr>
            <a:r>
              <a:rPr lang="ru-RU" sz="2638" dirty="0">
                <a:latin typeface="PermianSansTypeface" panose="02000000000000000000" pitchFamily="50" charset="0"/>
                <a:cs typeface="Arial" panose="020B0604020202020204" pitchFamily="34" charset="0"/>
              </a:rPr>
              <a:t>заключение контракта с одним исполнителем, что увеличивает возможность обеспечения гарантийных обязательств;</a:t>
            </a:r>
          </a:p>
          <a:p>
            <a:pPr marL="471116" indent="-471116">
              <a:buFont typeface="Wingdings" panose="05000000000000000000" pitchFamily="2" charset="2"/>
              <a:buChar char="ü"/>
            </a:pPr>
            <a:r>
              <a:rPr lang="ru-RU" sz="2638" dirty="0">
                <a:latin typeface="PermianSansTypeface" panose="02000000000000000000" pitchFamily="50" charset="0"/>
                <a:cs typeface="Arial" panose="020B0604020202020204" pitchFamily="34" charset="0"/>
              </a:rPr>
              <a:t>сопровождение контракта </a:t>
            </a:r>
            <a:br>
              <a:rPr lang="ru-RU" sz="2638" dirty="0"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2638" dirty="0">
                <a:latin typeface="PermianSansTypeface" panose="02000000000000000000" pitchFamily="50" charset="0"/>
                <a:cs typeface="Arial" panose="020B0604020202020204" pitchFamily="34" charset="0"/>
              </a:rPr>
              <a:t>до полного его исполнения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426431" y="4713832"/>
            <a:ext cx="7012512" cy="536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38" dirty="0">
                <a:latin typeface="PermianSansTypeface" panose="02000000000000000000" pitchFamily="50" charset="0"/>
                <a:cs typeface="Arial" panose="020B0604020202020204" pitchFamily="34" charset="0"/>
              </a:rPr>
              <a:t>участие в </a:t>
            </a:r>
            <a:r>
              <a:rPr lang="ru-RU" sz="2638" dirty="0">
                <a:solidFill>
                  <a:srgbClr val="00B050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  <a:t>заседаниях согласительных комиссий </a:t>
            </a:r>
            <a:br>
              <a:rPr lang="ru-RU" sz="2638" dirty="0">
                <a:solidFill>
                  <a:srgbClr val="00B050"/>
                </a:solidFill>
                <a:latin typeface="PermianSansTypeface" panose="02000000000000000000" pitchFamily="50" charset="0"/>
                <a:cs typeface="Arial" panose="020B0604020202020204" pitchFamily="34" charset="0"/>
              </a:rPr>
            </a:br>
            <a:r>
              <a:rPr lang="ru-RU" sz="2638" dirty="0">
                <a:latin typeface="PermianSansTypeface" panose="02000000000000000000" pitchFamily="50" charset="0"/>
                <a:cs typeface="Arial" panose="020B0604020202020204" pitchFamily="34" charset="0"/>
              </a:rPr>
              <a:t>по вопросу согласования местоположения границ земельных участков:</a:t>
            </a:r>
          </a:p>
          <a:p>
            <a:pPr marL="471116" indent="-471116">
              <a:buFont typeface="Wingdings" panose="05000000000000000000" pitchFamily="2" charset="2"/>
              <a:buChar char="ü"/>
            </a:pPr>
            <a:r>
              <a:rPr lang="ru-RU" sz="2638" dirty="0">
                <a:latin typeface="PermianSansTypeface" panose="02000000000000000000" pitchFamily="50" charset="0"/>
                <a:cs typeface="Arial" panose="020B0604020202020204" pitchFamily="34" charset="0"/>
              </a:rPr>
              <a:t>содействие в решении проблем, возникающих в ходе проведения работ;</a:t>
            </a:r>
          </a:p>
          <a:p>
            <a:pPr marL="471116" indent="-471116">
              <a:buFont typeface="Wingdings" panose="05000000000000000000" pitchFamily="2" charset="2"/>
              <a:buChar char="ü"/>
            </a:pPr>
            <a:r>
              <a:rPr lang="ru-RU" sz="2638" dirty="0">
                <a:latin typeface="PermianSansTypeface" panose="02000000000000000000" pitchFamily="50" charset="0"/>
                <a:cs typeface="Arial" panose="020B0604020202020204" pitchFamily="34" charset="0"/>
              </a:rPr>
              <a:t>разъяснение законодательства, связанного с проведение работ;</a:t>
            </a:r>
          </a:p>
          <a:p>
            <a:pPr marL="471116" indent="-471116">
              <a:buFont typeface="Wingdings" panose="05000000000000000000" pitchFamily="2" charset="2"/>
              <a:buChar char="ü"/>
            </a:pPr>
            <a:r>
              <a:rPr lang="ru-RU" sz="2638" dirty="0">
                <a:latin typeface="PermianSansTypeface" panose="02000000000000000000" pitchFamily="50" charset="0"/>
                <a:cs typeface="Arial" panose="020B0604020202020204" pitchFamily="34" charset="0"/>
              </a:rPr>
              <a:t>предложения по включению земельных участков в план проверок муниципального земельного контроля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5854177"/>
            <a:ext cx="2611085" cy="22861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704" y="6248270"/>
            <a:ext cx="3276727" cy="2073554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B6EA258B-D6AE-49C9-9EE8-005E5ED49DD9}"/>
              </a:ext>
            </a:extLst>
          </p:cNvPr>
          <p:cNvCxnSpPr>
            <a:cxnSpLocks/>
          </p:cNvCxnSpPr>
          <p:nvPr/>
        </p:nvCxnSpPr>
        <p:spPr>
          <a:xfrm>
            <a:off x="2931" y="1078635"/>
            <a:ext cx="2009824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"/>
          <p:cNvSpPr>
            <a:spLocks noGrp="1"/>
          </p:cNvSpPr>
          <p:nvPr/>
        </p:nvSpPr>
        <p:spPr>
          <a:xfrm>
            <a:off x="19312135" y="10673264"/>
            <a:ext cx="720403" cy="601979"/>
          </a:xfrm>
          <a:prstGeom prst="rect">
            <a:avLst/>
          </a:prstGeom>
        </p:spPr>
        <p:txBody>
          <a:bodyPr vert="horz" lIns="150700" tIns="75350" rIns="150700" bIns="7535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  <a:endParaRPr lang="uk-UA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067" y="361817"/>
            <a:ext cx="19814663" cy="629568"/>
          </a:xfrm>
          <a:prstGeom prst="rect">
            <a:avLst/>
          </a:prstGeom>
        </p:spPr>
        <p:txBody>
          <a:bodyPr vert="horz" wrap="square" lIns="0" tIns="13879" rIns="0" bIns="0" rtlCol="0">
            <a:spAutoFit/>
          </a:bodyPr>
          <a:lstStyle/>
          <a:p>
            <a:pPr marL="12619">
              <a:spcBef>
                <a:spcPts val="110"/>
              </a:spcBef>
            </a:pPr>
            <a:r>
              <a:rPr lang="ru-RU" sz="4000" spc="233" dirty="0">
                <a:latin typeface="PermianSansTypeface"/>
              </a:rPr>
              <a:t>Внесение в ЕГРН сведений о правообладателях объектов недвижимости</a:t>
            </a:r>
            <a:endParaRPr sz="4000" spc="233" dirty="0">
              <a:latin typeface="PermianSansTypefac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778" y="1524339"/>
            <a:ext cx="17249304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69"/>
              </a:lnSpc>
              <a:spcBef>
                <a:spcPts val="982"/>
              </a:spcBef>
            </a:pPr>
            <a:r>
              <a:rPr lang="ru-RU" sz="2615" b="1" dirty="0">
                <a:latin typeface="PermianSansTypeface" panose="02000000000000000000" pitchFamily="50" charset="0"/>
              </a:rPr>
              <a:t>В 2022 году в городе Соликамске работы выполнены в границах 202 кадастровых кварталов</a:t>
            </a:r>
          </a:p>
          <a:p>
            <a:pPr algn="just">
              <a:lnSpc>
                <a:spcPts val="3269"/>
              </a:lnSpc>
              <a:spcBef>
                <a:spcPts val="982"/>
              </a:spcBef>
            </a:pPr>
            <a:r>
              <a:rPr lang="ru-RU" sz="2615" b="1" dirty="0">
                <a:latin typeface="PermianSansTypeface" panose="02000000000000000000" pitchFamily="50" charset="0"/>
              </a:rPr>
              <a:t>В ЕГРН внесены сведения о 4 </a:t>
            </a:r>
            <a:r>
              <a:rPr lang="ru-RU" sz="2615" b="1" dirty="0" smtClean="0">
                <a:latin typeface="PermianSansTypeface" panose="02000000000000000000" pitchFamily="50" charset="0"/>
              </a:rPr>
              <a:t>187 </a:t>
            </a:r>
            <a:r>
              <a:rPr lang="ru-RU" sz="2615" b="1" dirty="0">
                <a:latin typeface="PermianSansTypeface" panose="02000000000000000000" pitchFamily="50" charset="0"/>
              </a:rPr>
              <a:t>земельных участках и 2 </a:t>
            </a:r>
            <a:r>
              <a:rPr lang="ru-RU" sz="2615" b="1" dirty="0" smtClean="0">
                <a:latin typeface="PermianSansTypeface" panose="02000000000000000000" pitchFamily="50" charset="0"/>
              </a:rPr>
              <a:t>467 </a:t>
            </a:r>
            <a:r>
              <a:rPr lang="ru-RU" sz="2615" b="1" dirty="0">
                <a:latin typeface="PermianSansTypeface" panose="02000000000000000000" pitchFamily="50" charset="0"/>
              </a:rPr>
              <a:t>ОКС</a:t>
            </a:r>
            <a:endParaRPr lang="ru-RU" sz="2615" dirty="0">
              <a:latin typeface="PermianSansTypeface" panose="020000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40587" y="9664615"/>
            <a:ext cx="9619947" cy="49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28" b="1" dirty="0">
                <a:latin typeface="PermianSansTypeface" panose="02000000000000000000" pitchFamily="50" charset="0"/>
              </a:rPr>
              <a:t>Образованы новые ЗУ, возможные к вовлечению в оборот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556578" y="2693041"/>
            <a:ext cx="4365075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95" b="1" dirty="0">
                <a:solidFill>
                  <a:srgbClr val="0070C0"/>
                </a:solidFill>
                <a:latin typeface="PermianSansTypeface" panose="02000000000000000000" pitchFamily="50" charset="0"/>
              </a:rPr>
              <a:t>ПОСЛЕ ККР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9805" y="2675109"/>
            <a:ext cx="4365075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95" b="1" dirty="0">
                <a:solidFill>
                  <a:srgbClr val="0070C0"/>
                </a:solidFill>
                <a:latin typeface="PermianSansTypeface" panose="02000000000000000000" pitchFamily="50" charset="0"/>
              </a:rPr>
              <a:t>ДО ККР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2" y="3487199"/>
            <a:ext cx="9583322" cy="56359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8" y="3269617"/>
            <a:ext cx="10101169" cy="6139911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89437" y="9409523"/>
            <a:ext cx="8510996" cy="446275"/>
            <a:chOff x="176212" y="5706270"/>
            <a:chExt cx="5181600" cy="271698"/>
          </a:xfrm>
        </p:grpSpPr>
        <p:sp>
          <p:nvSpPr>
            <p:cNvPr id="23" name="TextBox 22"/>
            <p:cNvSpPr txBox="1"/>
            <p:nvPr/>
          </p:nvSpPr>
          <p:spPr>
            <a:xfrm>
              <a:off x="1031459" y="5706270"/>
              <a:ext cx="4326353" cy="27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dirty="0">
                  <a:latin typeface="PermianSansTypeface" panose="02000000000000000000" pitchFamily="50" charset="0"/>
                </a:rPr>
                <a:t>Границы ЗУ по сведениям ЕГРН</a:t>
              </a: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76212" y="5861570"/>
              <a:ext cx="609600" cy="0"/>
            </a:xfrm>
            <a:prstGeom prst="line">
              <a:avLst/>
            </a:prstGeom>
            <a:ln w="12700">
              <a:solidFill>
                <a:srgbClr val="00B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289437" y="10073122"/>
            <a:ext cx="8510996" cy="446275"/>
            <a:chOff x="176212" y="6110277"/>
            <a:chExt cx="5181600" cy="271698"/>
          </a:xfrm>
        </p:grpSpPr>
        <p:sp>
          <p:nvSpPr>
            <p:cNvPr id="24" name="TextBox 23"/>
            <p:cNvSpPr txBox="1"/>
            <p:nvPr/>
          </p:nvSpPr>
          <p:spPr>
            <a:xfrm>
              <a:off x="1031459" y="6110277"/>
              <a:ext cx="4326353" cy="27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dirty="0">
                  <a:latin typeface="PermianSansTypeface" panose="02000000000000000000" pitchFamily="50" charset="0"/>
                </a:rPr>
                <a:t>Границы уточняемого (исправляемого) ЗУ</a:t>
              </a: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76212" y="6270011"/>
              <a:ext cx="6096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/>
          <p:cNvSpPr/>
          <p:nvPr/>
        </p:nvSpPr>
        <p:spPr>
          <a:xfrm>
            <a:off x="12805608" y="4012405"/>
            <a:ext cx="4005175" cy="139850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48"/>
          </a:p>
        </p:txBody>
      </p:sp>
      <p:sp>
        <p:nvSpPr>
          <p:cNvPr id="31" name="Прямоугольник 30"/>
          <p:cNvSpPr/>
          <p:nvPr/>
        </p:nvSpPr>
        <p:spPr>
          <a:xfrm>
            <a:off x="15206560" y="5476886"/>
            <a:ext cx="1604223" cy="828291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48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7"/>
          </p:nvPr>
        </p:nvSpPr>
        <p:spPr>
          <a:xfrm>
            <a:off x="32367954" y="17876735"/>
            <a:ext cx="405733" cy="200055"/>
          </a:xfrm>
        </p:spPr>
        <p:txBody>
          <a:bodyPr/>
          <a:lstStyle/>
          <a:p>
            <a:pPr marL="37860">
              <a:spcBef>
                <a:spcPts val="273"/>
              </a:spcBef>
            </a:pPr>
            <a:fld id="{81D60167-4931-47E6-BA6A-407CBD079E47}" type="slidenum">
              <a:rPr lang="ru-RU" spc="-15"/>
              <a:pPr marL="37860">
                <a:spcBef>
                  <a:spcPts val="273"/>
                </a:spcBef>
              </a:pPr>
              <a:t>9</a:t>
            </a:fld>
            <a:endParaRPr lang="ru-RU" spc="-15" dirty="0"/>
          </a:p>
        </p:txBody>
      </p:sp>
      <p:sp>
        <p:nvSpPr>
          <p:cNvPr id="20" name="Номер слайда 1"/>
          <p:cNvSpPr>
            <a:spLocks noGrp="1"/>
          </p:cNvSpPr>
          <p:nvPr/>
        </p:nvSpPr>
        <p:spPr>
          <a:xfrm>
            <a:off x="19312135" y="10673264"/>
            <a:ext cx="720403" cy="601979"/>
          </a:xfrm>
          <a:prstGeom prst="rect">
            <a:avLst/>
          </a:prstGeom>
        </p:spPr>
        <p:txBody>
          <a:bodyPr vert="horz" lIns="150700" tIns="75350" rIns="150700" bIns="7535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  <a:endParaRPr lang="uk-UA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934</Words>
  <Application>Microsoft Office PowerPoint</Application>
  <PresentationFormat>Произвольный</PresentationFormat>
  <Paragraphs>180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Arabic Typesetting</vt:lpstr>
      <vt:lpstr>Arial</vt:lpstr>
      <vt:lpstr>Arial Narrow</vt:lpstr>
      <vt:lpstr>Calibri</vt:lpstr>
      <vt:lpstr>Cambria</vt:lpstr>
      <vt:lpstr>Georgia</vt:lpstr>
      <vt:lpstr>KTIKSQ+PermianSansTypeface-Bold</vt:lpstr>
      <vt:lpstr>PermianSansTypeface</vt:lpstr>
      <vt:lpstr>PT Serif</vt:lpstr>
      <vt:lpstr>Tahoma</vt:lpstr>
      <vt:lpstr>Trebuchet MS</vt:lpstr>
      <vt:lpstr>Verdana</vt:lpstr>
      <vt:lpstr>Wingdings</vt:lpstr>
      <vt:lpstr>Office Theme</vt:lpstr>
      <vt:lpstr>Об организации комплексных кадастровых работ на территории Пермского края</vt:lpstr>
      <vt:lpstr>Презентация PowerPoint</vt:lpstr>
      <vt:lpstr>Комплексные кадастровые работы на территории Пермского края</vt:lpstr>
      <vt:lpstr>Презентация PowerPoint</vt:lpstr>
      <vt:lpstr>Схема организации совместной закупки</vt:lpstr>
      <vt:lpstr>Субсидии на выполнение комплексных кадастровых работ</vt:lpstr>
      <vt:lpstr>Подготовительные работы и контроль выполнения комплексных кадастровых работ</vt:lpstr>
      <vt:lpstr>Презентация PowerPoint</vt:lpstr>
      <vt:lpstr>Внесение в ЕГРН сведений о правообладателях объектов недвижимости</vt:lpstr>
      <vt:lpstr>Результат комплексных кадастровых работ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ОГВ ПК</dc:title>
  <dc:creator>Ilya V Shirinkin</dc:creator>
  <cp:lastModifiedBy>Борисова Анна Владимировна</cp:lastModifiedBy>
  <cp:revision>119</cp:revision>
  <cp:lastPrinted>2023-04-25T12:36:32Z</cp:lastPrinted>
  <dcterms:created xsi:type="dcterms:W3CDTF">2023-02-07T11:55:28Z</dcterms:created>
  <dcterms:modified xsi:type="dcterms:W3CDTF">2023-04-27T11:14:09Z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2022-12-03T00:00:00Z</vt:filetime>
  </property>
  <property fmtid="{D5CDD505-2E9C-101B-9397-08002B2CF9AE}" pid="3" name="Creator">
    <vt:lpwstr>Serif Affinity Publisher 1.10.6</vt:lpwstr>
  </property>
  <property fmtid="{D5CDD505-2E9C-101B-9397-08002B2CF9AE}" pid="4" name="LastSaved">
    <vt:filetime>2023-02-07T00:00:00Z</vt:filetime>
  </property>
</Properties>
</file>