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08" r:id="rId1"/>
  </p:sldMasterIdLst>
  <p:notesMasterIdLst>
    <p:notesMasterId r:id="rId13"/>
  </p:notesMasterIdLst>
  <p:handoutMasterIdLst>
    <p:handoutMasterId r:id="rId14"/>
  </p:handoutMasterIdLst>
  <p:sldIdLst>
    <p:sldId id="2141411398" r:id="rId2"/>
    <p:sldId id="2141411456" r:id="rId3"/>
    <p:sldId id="2141411462" r:id="rId4"/>
    <p:sldId id="2141411460" r:id="rId5"/>
    <p:sldId id="2141411440" r:id="rId6"/>
    <p:sldId id="2141411442" r:id="rId7"/>
    <p:sldId id="2141411444" r:id="rId8"/>
    <p:sldId id="2141411464" r:id="rId9"/>
    <p:sldId id="2141411465" r:id="rId10"/>
    <p:sldId id="2141411455" r:id="rId11"/>
    <p:sldId id="2141411431" r:id="rId12"/>
  </p:sldIdLst>
  <p:sldSz cx="12192000" cy="6858000"/>
  <p:notesSz cx="9929813" cy="6799263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87" userDrawn="1">
          <p15:clr>
            <a:srgbClr val="A4A3A4"/>
          </p15:clr>
        </p15:guide>
        <p15:guide id="16" pos="3689" userDrawn="1">
          <p15:clr>
            <a:srgbClr val="A4A3A4"/>
          </p15:clr>
        </p15:guide>
        <p15:guide id="17" pos="181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95" userDrawn="1">
          <p15:clr>
            <a:srgbClr val="A4A3A4"/>
          </p15:clr>
        </p15:guide>
        <p15:guide id="20" orient="horz" pos="1857" userDrawn="1">
          <p15:clr>
            <a:srgbClr val="A4A3A4"/>
          </p15:clr>
        </p15:guide>
        <p15:guide id="21" orient="horz" pos="2220" userDrawn="1">
          <p15:clr>
            <a:srgbClr val="A4A3A4"/>
          </p15:clr>
        </p15:guide>
        <p15:guide id="22" orient="horz" pos="2584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Администратор" initials="А" lastIdx="17" clrIdx="1">
    <p:extLst>
      <p:ext uri="{19B8F6BF-5375-455C-9EA6-DF929625EA0E}">
        <p15:presenceInfo xmlns:p15="http://schemas.microsoft.com/office/powerpoint/2012/main" userId="27776b46a473caf6" providerId="Windows Live"/>
      </p:ext>
    </p:extLst>
  </p:cmAuthor>
  <p:cmAuthor id="3" name="Харитов Максим Дмитриевич" initials="ХМД" lastIdx="13" clrIdx="2">
    <p:extLst>
      <p:ext uri="{19B8F6BF-5375-455C-9EA6-DF929625EA0E}">
        <p15:presenceInfo xmlns:p15="http://schemas.microsoft.com/office/powerpoint/2012/main" userId="S-1-5-21-3821711208-3397069488-3383343344-13152" providerId="AD"/>
      </p:ext>
    </p:extLst>
  </p:cmAuthor>
  <p:cmAuthor id="4" name="Акуленко Дмитрий Михайлович" initials="АДМ" lastIdx="2" clrIdx="4">
    <p:extLst>
      <p:ext uri="{19B8F6BF-5375-455C-9EA6-DF929625EA0E}">
        <p15:presenceInfo xmlns:p15="http://schemas.microsoft.com/office/powerpoint/2012/main" userId="S-1-5-21-3821711208-3397069488-3383343344-3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FF"/>
    <a:srgbClr val="00CC99"/>
    <a:srgbClr val="007AFF"/>
    <a:srgbClr val="59D149"/>
    <a:srgbClr val="047EFF"/>
    <a:srgbClr val="4AFFC3"/>
    <a:srgbClr val="39505E"/>
    <a:srgbClr val="FF7900"/>
    <a:srgbClr val="66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0" autoAdjust="0"/>
    <p:restoredTop sz="96400" autoAdjust="0"/>
  </p:normalViewPr>
  <p:slideViewPr>
    <p:cSldViewPr snapToGrid="0">
      <p:cViewPr varScale="1">
        <p:scale>
          <a:sx n="97" d="100"/>
          <a:sy n="97" d="100"/>
        </p:scale>
        <p:origin x="114" y="354"/>
      </p:cViewPr>
      <p:guideLst>
        <p:guide orient="horz" pos="829"/>
        <p:guide orient="horz" pos="3279"/>
        <p:guide orient="horz" pos="4187"/>
        <p:guide pos="3689"/>
        <p:guide pos="181"/>
        <p:guide orient="horz" pos="1101"/>
        <p:guide orient="horz" pos="1495"/>
        <p:guide orient="horz" pos="1857"/>
        <p:guide orient="horz" pos="2220"/>
        <p:guide orient="horz" pos="2584"/>
        <p:guide orient="horz" pos="2916"/>
        <p:guide orient="horz" pos="3612"/>
        <p:guide orient="horz" pos="3975"/>
        <p:guide pos="4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4" d="100"/>
          <a:sy n="114" d="100"/>
        </p:scale>
        <p:origin x="20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8535604001674"/>
          <c:y val="2.1450527049861869E-2"/>
          <c:w val="0.7608695430322055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B-4193-9081-5B599DF293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B-4193-9081-5B599DF293F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67.08</c:v>
                </c:pt>
                <c:pt idx="1">
                  <c:v>32.92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B-4193-9081-5B599DF29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8539877625952"/>
          <c:y val="2.6231043819494412E-2"/>
          <c:w val="0.7608695430322055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8-4AA9-9A17-EE5D6BB2BB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98-4AA9-9A17-EE5D6BB2BBF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30.189999999999998</c:v>
                </c:pt>
                <c:pt idx="1">
                  <c:v>69.81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8-4AA9-9A17-EE5D6BB2B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58043421041921E-3"/>
          <c:y val="0.17015332007642517"/>
          <c:w val="0.99069930334755596"/>
          <c:h val="0.56755333771167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4658885802273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2D-4D0F-8FA6-F1000079BA45}"/>
                </c:ext>
              </c:extLst>
            </c:dLbl>
            <c:dLbl>
              <c:idx val="1"/>
              <c:layout>
                <c:manualLayout>
                  <c:x val="-1.9308236072528424E-2"/>
                  <c:y val="1.5568356885580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2D-4D0F-8FA6-F1000079BA45}"/>
                </c:ext>
              </c:extLst>
            </c:dLbl>
            <c:dLbl>
              <c:idx val="2"/>
              <c:layout>
                <c:manualLayout>
                  <c:x val="-1.9308236072528424E-2"/>
                  <c:y val="-3.89208922139535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2D-4D0F-8FA6-F1000079B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509.7</c:v>
                </c:pt>
                <c:pt idx="1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2D-4D0F-8FA6-F1000079B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616472145056847E-3"/>
                  <c:y val="3.8920892213950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2D-4D0F-8FA6-F1000079BA45}"/>
                </c:ext>
              </c:extLst>
            </c:dLbl>
            <c:dLbl>
              <c:idx val="1"/>
              <c:layout>
                <c:manualLayout>
                  <c:x val="2.31698832870340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2D-4D0F-8FA6-F1000079BA45}"/>
                </c:ext>
              </c:extLst>
            </c:dLbl>
            <c:dLbl>
              <c:idx val="2"/>
              <c:layout>
                <c:manualLayout>
                  <c:x val="2.7031530501539724E-2"/>
                  <c:y val="-3.892089221395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2D-4D0F-8FA6-F1000079BA45}"/>
                </c:ext>
              </c:extLst>
            </c:dLbl>
            <c:dLbl>
              <c:idx val="3"/>
              <c:layout>
                <c:manualLayout>
                  <c:x val="3.0893177716045477E-2"/>
                  <c:y val="-3.892089221395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2D-4D0F-8FA6-F1000079B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148.6</c:v>
                </c:pt>
                <c:pt idx="1">
                  <c:v>201.3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2D-4D0F-8FA6-F1000079BA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3689551"/>
        <c:axId val="973684975"/>
      </c:barChart>
      <c:catAx>
        <c:axId val="97368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684975"/>
        <c:crosses val="autoZero"/>
        <c:auto val="1"/>
        <c:lblAlgn val="ctr"/>
        <c:lblOffset val="100"/>
        <c:noMultiLvlLbl val="0"/>
      </c:catAx>
      <c:valAx>
        <c:axId val="9736849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736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742797069117093"/>
          <c:w val="1"/>
          <c:h val="0.12411103266255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2097291113727"/>
          <c:y val="9.4481429005575518E-2"/>
          <c:w val="0.620545287821058"/>
          <c:h val="0.67233877618279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бюджет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832.5</c:v>
                </c:pt>
                <c:pt idx="1">
                  <c:v>867.3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9-4146-A540-B034C29F9D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9-4146-A540-B034C29F9D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8099120"/>
        <c:axId val="1678104112"/>
      </c:barChart>
      <c:catAx>
        <c:axId val="167809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104112"/>
        <c:crosses val="autoZero"/>
        <c:auto val="1"/>
        <c:lblAlgn val="ctr"/>
        <c:lblOffset val="100"/>
        <c:noMultiLvlLbl val="0"/>
      </c:catAx>
      <c:valAx>
        <c:axId val="167810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809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7722094085370541"/>
          <c:y val="0.86026309084083641"/>
          <c:w val="0.56394103458815914"/>
          <c:h val="0.13973697049593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32944290113693E-3"/>
          <c:y val="0.16393152831494087"/>
          <c:w val="0.99069930334755596"/>
          <c:h val="0.56755333771167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4658885802273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1B-46E7-A8A8-FEBE57C42D32}"/>
                </c:ext>
              </c:extLst>
            </c:dLbl>
            <c:dLbl>
              <c:idx val="1"/>
              <c:layout>
                <c:manualLayout>
                  <c:x val="-1.9308236072528424E-2"/>
                  <c:y val="1.5568356885580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1B-46E7-A8A8-FEBE57C42D32}"/>
                </c:ext>
              </c:extLst>
            </c:dLbl>
            <c:dLbl>
              <c:idx val="2"/>
              <c:layout>
                <c:manualLayout>
                  <c:x val="-1.9308236072528424E-2"/>
                  <c:y val="-3.89208922139535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1B-46E7-A8A8-FEBE57C42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174.5</c:v>
                </c:pt>
                <c:pt idx="1">
                  <c:v>695.1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1B-46E7-A8A8-FEBE57C42D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616472145056847E-3"/>
                  <c:y val="3.8920892213950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1B-46E7-A8A8-FEBE57C42D32}"/>
                </c:ext>
              </c:extLst>
            </c:dLbl>
            <c:dLbl>
              <c:idx val="1"/>
              <c:layout>
                <c:manualLayout>
                  <c:x val="2.31698832870340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1B-46E7-A8A8-FEBE57C42D32}"/>
                </c:ext>
              </c:extLst>
            </c:dLbl>
            <c:dLbl>
              <c:idx val="2"/>
              <c:layout>
                <c:manualLayout>
                  <c:x val="2.7031530501539724E-2"/>
                  <c:y val="-3.892089221395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1B-46E7-A8A8-FEBE57C42D32}"/>
                </c:ext>
              </c:extLst>
            </c:dLbl>
            <c:dLbl>
              <c:idx val="3"/>
              <c:layout>
                <c:manualLayout>
                  <c:x val="3.0893177716045477E-2"/>
                  <c:y val="-3.892089221395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A1B-46E7-A8A8-FEBE57C42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64</c:v>
                </c:pt>
                <c:pt idx="1">
                  <c:v>212.4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1B-46E7-A8A8-FEBE57C42D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3689551"/>
        <c:axId val="973684975"/>
      </c:barChart>
      <c:catAx>
        <c:axId val="97368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684975"/>
        <c:crosses val="autoZero"/>
        <c:auto val="1"/>
        <c:lblAlgn val="ctr"/>
        <c:lblOffset val="100"/>
        <c:noMultiLvlLbl val="0"/>
      </c:catAx>
      <c:valAx>
        <c:axId val="9736849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736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2234038930269E-2"/>
          <c:y val="0.84084052747566518"/>
          <c:w val="0.98597765961069728"/>
          <c:h val="0.13176376597726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28E9E-4C33-49E5-B1C4-91E4FF98511D}" type="doc">
      <dgm:prSet loTypeId="urn:microsoft.com/office/officeart/2005/8/layout/cycle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485C61C-DA9D-48BA-BF3D-3C4C50D5BB8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Выявление кадастровых кварталов</a:t>
          </a:r>
          <a:endParaRPr lang="ru-RU" sz="1000" b="1" dirty="0">
            <a:solidFill>
              <a:srgbClr val="002060"/>
            </a:solidFill>
          </a:endParaRPr>
        </a:p>
      </dgm:t>
    </dgm:pt>
    <dgm:pt modelId="{8E4A3E74-6024-4383-A755-EAD6AEEAD8A9}" type="parTrans" cxnId="{3D68D783-BE24-408C-8640-7241CD18B3F3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9110AEC-1344-435C-B84C-124BEDDD1F7E}" type="sibTrans" cxnId="{3D68D783-BE24-408C-8640-7241CD18B3F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9213C7-CFC2-4CF4-8AD5-CA60BFECD84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Подача заявок на субсидию</a:t>
          </a:r>
          <a:endParaRPr lang="ru-RU" sz="1000" b="1" dirty="0">
            <a:solidFill>
              <a:srgbClr val="002060"/>
            </a:solidFill>
          </a:endParaRPr>
        </a:p>
      </dgm:t>
    </dgm:pt>
    <dgm:pt modelId="{9D821B66-102F-4237-BCF0-5AE8AD6C4A54}" type="parTrans" cxnId="{51923093-C369-4DF3-B1B5-AC9E5897BAD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5B73C9B-7F66-4031-ACC9-B0F5C352F4B6}" type="sibTrans" cxnId="{51923093-C369-4DF3-B1B5-AC9E5897BAD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961FCECA-9832-45E5-A65F-4AC15F2EC7F8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Заключение соглашений о предоставлении субсидии</a:t>
          </a:r>
          <a:endParaRPr lang="ru-RU" sz="1000" b="1" dirty="0">
            <a:solidFill>
              <a:srgbClr val="002060"/>
            </a:solidFill>
          </a:endParaRPr>
        </a:p>
      </dgm:t>
    </dgm:pt>
    <dgm:pt modelId="{BCAA94BF-F240-4F09-86D8-CF9C1FEBE8EB}" type="parTrans" cxnId="{254B0C7A-1EC3-4BE7-8C9F-E8B1514434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0F484730-C411-45A6-A8A9-80C5D339CAF8}" type="sibTrans" cxnId="{254B0C7A-1EC3-4BE7-8C9F-E8B1514434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297434F8-D832-4052-9023-718F2E86B31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Конкурсные процедуры и заключение контрактов</a:t>
          </a:r>
          <a:endParaRPr lang="ru-RU" sz="1000" b="1" dirty="0">
            <a:solidFill>
              <a:srgbClr val="002060"/>
            </a:solidFill>
          </a:endParaRPr>
        </a:p>
      </dgm:t>
    </dgm:pt>
    <dgm:pt modelId="{3F2DEEC5-5D4F-4B92-8A71-948EB9C754DD}" type="parTrans" cxnId="{F5B60C59-C3AC-4952-AB12-19C4A1C3194E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11364197-435C-4D34-B43F-CC60730EA930}" type="sibTrans" cxnId="{F5B60C59-C3AC-4952-AB12-19C4A1C3194E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B6F095B-7B80-418C-B712-B5842E40F4C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Выполнение ККР и подготовка КПТР</a:t>
          </a:r>
          <a:endParaRPr lang="ru-RU" sz="1000" b="1" dirty="0">
            <a:solidFill>
              <a:srgbClr val="002060"/>
            </a:solidFill>
          </a:endParaRPr>
        </a:p>
      </dgm:t>
    </dgm:pt>
    <dgm:pt modelId="{791349A7-3280-4392-959B-55F124CB235C}" type="parTrans" cxnId="{35ECD411-4CF8-4B68-A241-09BCB708CD9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849FDAC-B02D-47A0-8E55-88680D631B0C}" type="sibTrans" cxnId="{35ECD411-4CF8-4B68-A241-09BCB708CD95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85E16BC-6AAD-45A0-8FF0-C15C8156455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Согласительные комиссии</a:t>
          </a:r>
          <a:endParaRPr lang="ru-RU" sz="1000" b="1" dirty="0">
            <a:solidFill>
              <a:srgbClr val="002060"/>
            </a:solidFill>
          </a:endParaRPr>
        </a:p>
      </dgm:t>
    </dgm:pt>
    <dgm:pt modelId="{89238975-0475-4F7D-B065-BDA2FBB4C50A}" type="parTrans" cxnId="{6EC9350E-4B7E-4067-8EA9-EAB24692D7D4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E4E1D61-BF7B-47A5-A961-8064ACA1D533}" type="sibTrans" cxnId="{6EC9350E-4B7E-4067-8EA9-EAB24692D7D4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921C001B-2DB1-46B4-8244-87CD7D14105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+mn-lt"/>
            </a:rPr>
            <a:t>Утверждение КПТР</a:t>
          </a:r>
          <a:endParaRPr lang="ru-RU" sz="1000" b="1" dirty="0">
            <a:solidFill>
              <a:srgbClr val="002060"/>
            </a:solidFill>
            <a:latin typeface="+mn-lt"/>
          </a:endParaRPr>
        </a:p>
      </dgm:t>
    </dgm:pt>
    <dgm:pt modelId="{406D92D4-77C9-49D4-A67F-0C6DD63B9A1C}" type="parTrans" cxnId="{BC36F074-DAC2-4F17-8755-25BD73602EC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D946F8AF-E2C6-4FD9-A0CF-9360327D747C}" type="sibTrans" cxnId="{BC36F074-DAC2-4F17-8755-25BD73602EC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BAD90B8-9057-4A5A-BE3B-7A70210C8EB2}">
      <dgm:prSet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+mn-lt"/>
            </a:rPr>
            <a:t>Внесение сведений в ЕГРН</a:t>
          </a:r>
          <a:endParaRPr lang="ru-RU" sz="1000" b="1" dirty="0">
            <a:solidFill>
              <a:srgbClr val="002060"/>
            </a:solidFill>
            <a:latin typeface="+mn-lt"/>
          </a:endParaRPr>
        </a:p>
      </dgm:t>
    </dgm:pt>
    <dgm:pt modelId="{927C5192-A125-45CF-B7FF-1FB2F4B4BFDC}" type="parTrans" cxnId="{097E2A89-5DA0-4D07-8DC3-285ECD257D3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1FBEFC6-E719-40DF-8F9E-7C480C981437}" type="sibTrans" cxnId="{097E2A89-5DA0-4D07-8DC3-285ECD257D3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C6083BC2-5412-41B1-95C0-EEF49720C9D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Отбор субъектов РФ</a:t>
          </a:r>
          <a:endParaRPr lang="ru-RU" sz="1000" b="1" dirty="0">
            <a:solidFill>
              <a:srgbClr val="002060"/>
            </a:solidFill>
          </a:endParaRPr>
        </a:p>
      </dgm:t>
    </dgm:pt>
    <dgm:pt modelId="{FAB0CC4E-AC2B-4008-9471-5982D9A03461}" type="sibTrans" cxnId="{D27AE7D8-6DCA-4423-A9CE-69D806C1E73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EE6D8BFA-8DB8-466C-B91C-BD62F8A2FBF7}" type="parTrans" cxnId="{D27AE7D8-6DCA-4423-A9CE-69D806C1E73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F2AED132-0C24-47B1-8E0A-CCAEE5D3CF93}" type="pres">
      <dgm:prSet presAssocID="{B4B28E9E-4C33-49E5-B1C4-91E4FF9851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B9492-FA0A-4E7D-AE5E-F753F3DAC452}" type="pres">
      <dgm:prSet presAssocID="{B4B28E9E-4C33-49E5-B1C4-91E4FF98511D}" presName="cycle" presStyleCnt="0"/>
      <dgm:spPr/>
      <dgm:t>
        <a:bodyPr/>
        <a:lstStyle/>
        <a:p>
          <a:endParaRPr lang="ru-RU"/>
        </a:p>
      </dgm:t>
    </dgm:pt>
    <dgm:pt modelId="{1DB09F85-328A-4352-996D-0EB7327F3061}" type="pres">
      <dgm:prSet presAssocID="{D485C61C-DA9D-48BA-BF3D-3C4C50D5BB8C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EFD6-2CAF-466B-B7C2-17B99ACDE6A9}" type="pres">
      <dgm:prSet presAssocID="{59110AEC-1344-435C-B84C-124BEDDD1F7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7583506-A9E4-49C2-AA32-A4DCE437249A}" type="pres">
      <dgm:prSet presAssocID="{419213C7-CFC2-4CF4-8AD5-CA60BFECD84B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CE3BD-C858-4E11-AF9A-8B261CCE402E}" type="pres">
      <dgm:prSet presAssocID="{C6083BC2-5412-41B1-95C0-EEF49720C9DF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A42A6-60DE-475E-931C-B9B994062EB9}" type="pres">
      <dgm:prSet presAssocID="{961FCECA-9832-45E5-A65F-4AC15F2EC7F8}" presName="nodeFollowingNodes" presStyleLbl="node1" presStyleIdx="3" presStyleCnt="9" custScaleX="139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D5DC3-06D0-4608-BA24-9430701FB9E2}" type="pres">
      <dgm:prSet presAssocID="{297434F8-D832-4052-9023-718F2E86B316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EFED-74B5-4C4C-A2C9-AB4008B39B8C}" type="pres">
      <dgm:prSet presAssocID="{AB6F095B-7B80-418C-B712-B5842E40F4CF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28189-B67B-4AC0-B84D-93F61CA39E1E}" type="pres">
      <dgm:prSet presAssocID="{885E16BC-6AAD-45A0-8FF0-C15C81564550}" presName="nodeFollowingNodes" presStyleLbl="node1" presStyleIdx="6" presStyleCnt="9" custScaleX="12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322A1-6C05-4BB5-9DB7-BB76963233FA}" type="pres">
      <dgm:prSet presAssocID="{921C001B-2DB1-46B4-8244-87CD7D141057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7B19A-2ECB-4DCD-928A-27F18B5F9F00}" type="pres">
      <dgm:prSet presAssocID="{ABAD90B8-9057-4A5A-BE3B-7A70210C8EB2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D4705-9B97-41E2-BB33-35B5AD3D8335}" type="presOf" srcId="{885E16BC-6AAD-45A0-8FF0-C15C81564550}" destId="{0C728189-B67B-4AC0-B84D-93F61CA39E1E}" srcOrd="0" destOrd="0" presId="urn:microsoft.com/office/officeart/2005/8/layout/cycle3"/>
    <dgm:cxn modelId="{6EC9350E-4B7E-4067-8EA9-EAB24692D7D4}" srcId="{B4B28E9E-4C33-49E5-B1C4-91E4FF98511D}" destId="{885E16BC-6AAD-45A0-8FF0-C15C81564550}" srcOrd="6" destOrd="0" parTransId="{89238975-0475-4F7D-B065-BDA2FBB4C50A}" sibTransId="{8E4E1D61-BF7B-47A5-A961-8064ACA1D533}"/>
    <dgm:cxn modelId="{F2B71E18-BD28-4679-97D1-4B433CACACDA}" type="presOf" srcId="{C6083BC2-5412-41B1-95C0-EEF49720C9DF}" destId="{697CE3BD-C858-4E11-AF9A-8B261CCE402E}" srcOrd="0" destOrd="0" presId="urn:microsoft.com/office/officeart/2005/8/layout/cycle3"/>
    <dgm:cxn modelId="{9CA0AC0E-DC20-4AC9-8480-341A12386AA8}" type="presOf" srcId="{B4B28E9E-4C33-49E5-B1C4-91E4FF98511D}" destId="{F2AED132-0C24-47B1-8E0A-CCAEE5D3CF93}" srcOrd="0" destOrd="0" presId="urn:microsoft.com/office/officeart/2005/8/layout/cycle3"/>
    <dgm:cxn modelId="{61A35732-76E4-44B8-A6B7-A74540292E6A}" type="presOf" srcId="{921C001B-2DB1-46B4-8244-87CD7D141057}" destId="{2F7322A1-6C05-4BB5-9DB7-BB76963233FA}" srcOrd="0" destOrd="0" presId="urn:microsoft.com/office/officeart/2005/8/layout/cycle3"/>
    <dgm:cxn modelId="{03A2D822-DD07-4103-AD04-3F745671E6D9}" type="presOf" srcId="{AB6F095B-7B80-418C-B712-B5842E40F4CF}" destId="{A1E7EFED-74B5-4C4C-A2C9-AB4008B39B8C}" srcOrd="0" destOrd="0" presId="urn:microsoft.com/office/officeart/2005/8/layout/cycle3"/>
    <dgm:cxn modelId="{097E2A89-5DA0-4D07-8DC3-285ECD257D3C}" srcId="{B4B28E9E-4C33-49E5-B1C4-91E4FF98511D}" destId="{ABAD90B8-9057-4A5A-BE3B-7A70210C8EB2}" srcOrd="8" destOrd="0" parTransId="{927C5192-A125-45CF-B7FF-1FB2F4B4BFDC}" sibTransId="{51FBEFC6-E719-40DF-8F9E-7C480C981437}"/>
    <dgm:cxn modelId="{3D68D783-BE24-408C-8640-7241CD18B3F3}" srcId="{B4B28E9E-4C33-49E5-B1C4-91E4FF98511D}" destId="{D485C61C-DA9D-48BA-BF3D-3C4C50D5BB8C}" srcOrd="0" destOrd="0" parTransId="{8E4A3E74-6024-4383-A755-EAD6AEEAD8A9}" sibTransId="{59110AEC-1344-435C-B84C-124BEDDD1F7E}"/>
    <dgm:cxn modelId="{254B0C7A-1EC3-4BE7-8C9F-E8B15144340F}" srcId="{B4B28E9E-4C33-49E5-B1C4-91E4FF98511D}" destId="{961FCECA-9832-45E5-A65F-4AC15F2EC7F8}" srcOrd="3" destOrd="0" parTransId="{BCAA94BF-F240-4F09-86D8-CF9C1FEBE8EB}" sibTransId="{0F484730-C411-45A6-A8A9-80C5D339CAF8}"/>
    <dgm:cxn modelId="{771D488B-B5AC-42EA-8591-6BB0BB3A37B8}" type="presOf" srcId="{419213C7-CFC2-4CF4-8AD5-CA60BFECD84B}" destId="{07583506-A9E4-49C2-AA32-A4DCE437249A}" srcOrd="0" destOrd="0" presId="urn:microsoft.com/office/officeart/2005/8/layout/cycle3"/>
    <dgm:cxn modelId="{D27AE7D8-6DCA-4423-A9CE-69D806C1E73F}" srcId="{B4B28E9E-4C33-49E5-B1C4-91E4FF98511D}" destId="{C6083BC2-5412-41B1-95C0-EEF49720C9DF}" srcOrd="2" destOrd="0" parTransId="{EE6D8BFA-8DB8-466C-B91C-BD62F8A2FBF7}" sibTransId="{FAB0CC4E-AC2B-4008-9471-5982D9A03461}"/>
    <dgm:cxn modelId="{BC36F074-DAC2-4F17-8755-25BD73602EC2}" srcId="{B4B28E9E-4C33-49E5-B1C4-91E4FF98511D}" destId="{921C001B-2DB1-46B4-8244-87CD7D141057}" srcOrd="7" destOrd="0" parTransId="{406D92D4-77C9-49D4-A67F-0C6DD63B9A1C}" sibTransId="{D946F8AF-E2C6-4FD9-A0CF-9360327D747C}"/>
    <dgm:cxn modelId="{35ECD411-4CF8-4B68-A241-09BCB708CD95}" srcId="{B4B28E9E-4C33-49E5-B1C4-91E4FF98511D}" destId="{AB6F095B-7B80-418C-B712-B5842E40F4CF}" srcOrd="5" destOrd="0" parTransId="{791349A7-3280-4392-959B-55F124CB235C}" sibTransId="{A849FDAC-B02D-47A0-8E55-88680D631B0C}"/>
    <dgm:cxn modelId="{41C27257-A8E0-4274-BEB2-DF964B27A40C}" type="presOf" srcId="{59110AEC-1344-435C-B84C-124BEDDD1F7E}" destId="{DE23EFD6-2CAF-466B-B7C2-17B99ACDE6A9}" srcOrd="0" destOrd="0" presId="urn:microsoft.com/office/officeart/2005/8/layout/cycle3"/>
    <dgm:cxn modelId="{51923093-C369-4DF3-B1B5-AC9E5897BAD5}" srcId="{B4B28E9E-4C33-49E5-B1C4-91E4FF98511D}" destId="{419213C7-CFC2-4CF4-8AD5-CA60BFECD84B}" srcOrd="1" destOrd="0" parTransId="{9D821B66-102F-4237-BCF0-5AE8AD6C4A54}" sibTransId="{A5B73C9B-7F66-4031-ACC9-B0F5C352F4B6}"/>
    <dgm:cxn modelId="{7124DD20-3249-4458-8469-7D207D9310F2}" type="presOf" srcId="{ABAD90B8-9057-4A5A-BE3B-7A70210C8EB2}" destId="{6487B19A-2ECB-4DCD-928A-27F18B5F9F00}" srcOrd="0" destOrd="0" presId="urn:microsoft.com/office/officeart/2005/8/layout/cycle3"/>
    <dgm:cxn modelId="{F5B60C59-C3AC-4952-AB12-19C4A1C3194E}" srcId="{B4B28E9E-4C33-49E5-B1C4-91E4FF98511D}" destId="{297434F8-D832-4052-9023-718F2E86B316}" srcOrd="4" destOrd="0" parTransId="{3F2DEEC5-5D4F-4B92-8A71-948EB9C754DD}" sibTransId="{11364197-435C-4D34-B43F-CC60730EA930}"/>
    <dgm:cxn modelId="{F766F098-8AD5-4E16-98B9-6D27646226C0}" type="presOf" srcId="{297434F8-D832-4052-9023-718F2E86B316}" destId="{9AFD5DC3-06D0-4608-BA24-9430701FB9E2}" srcOrd="0" destOrd="0" presId="urn:microsoft.com/office/officeart/2005/8/layout/cycle3"/>
    <dgm:cxn modelId="{5C8B0A18-2A5B-40D3-A3F0-E3680FFDF191}" type="presOf" srcId="{961FCECA-9832-45E5-A65F-4AC15F2EC7F8}" destId="{749A42A6-60DE-475E-931C-B9B994062EB9}" srcOrd="0" destOrd="0" presId="urn:microsoft.com/office/officeart/2005/8/layout/cycle3"/>
    <dgm:cxn modelId="{64FD6F5D-188C-4B5B-B374-D6ADB1ADE44A}" type="presOf" srcId="{D485C61C-DA9D-48BA-BF3D-3C4C50D5BB8C}" destId="{1DB09F85-328A-4352-996D-0EB7327F3061}" srcOrd="0" destOrd="0" presId="urn:microsoft.com/office/officeart/2005/8/layout/cycle3"/>
    <dgm:cxn modelId="{EA2D2EB1-ABB7-47BB-A7BD-E6F7854E04DD}" type="presParOf" srcId="{F2AED132-0C24-47B1-8E0A-CCAEE5D3CF93}" destId="{5F3B9492-FA0A-4E7D-AE5E-F753F3DAC452}" srcOrd="0" destOrd="0" presId="urn:microsoft.com/office/officeart/2005/8/layout/cycle3"/>
    <dgm:cxn modelId="{20C3D157-36C6-469F-B7CA-02F811427155}" type="presParOf" srcId="{5F3B9492-FA0A-4E7D-AE5E-F753F3DAC452}" destId="{1DB09F85-328A-4352-996D-0EB7327F3061}" srcOrd="0" destOrd="0" presId="urn:microsoft.com/office/officeart/2005/8/layout/cycle3"/>
    <dgm:cxn modelId="{6836EF69-E1C2-4B86-9AF9-DB5BF6135808}" type="presParOf" srcId="{5F3B9492-FA0A-4E7D-AE5E-F753F3DAC452}" destId="{DE23EFD6-2CAF-466B-B7C2-17B99ACDE6A9}" srcOrd="1" destOrd="0" presId="urn:microsoft.com/office/officeart/2005/8/layout/cycle3"/>
    <dgm:cxn modelId="{8E474804-7AD3-4C30-A838-61C6BBC41700}" type="presParOf" srcId="{5F3B9492-FA0A-4E7D-AE5E-F753F3DAC452}" destId="{07583506-A9E4-49C2-AA32-A4DCE437249A}" srcOrd="2" destOrd="0" presId="urn:microsoft.com/office/officeart/2005/8/layout/cycle3"/>
    <dgm:cxn modelId="{B0C5D985-42CE-4D93-88EF-2048FCC1FA43}" type="presParOf" srcId="{5F3B9492-FA0A-4E7D-AE5E-F753F3DAC452}" destId="{697CE3BD-C858-4E11-AF9A-8B261CCE402E}" srcOrd="3" destOrd="0" presId="urn:microsoft.com/office/officeart/2005/8/layout/cycle3"/>
    <dgm:cxn modelId="{C1416F82-C079-423F-8AD6-205F66011A23}" type="presParOf" srcId="{5F3B9492-FA0A-4E7D-AE5E-F753F3DAC452}" destId="{749A42A6-60DE-475E-931C-B9B994062EB9}" srcOrd="4" destOrd="0" presId="urn:microsoft.com/office/officeart/2005/8/layout/cycle3"/>
    <dgm:cxn modelId="{97B9C63B-49C6-40A4-81D2-62DEC96BD520}" type="presParOf" srcId="{5F3B9492-FA0A-4E7D-AE5E-F753F3DAC452}" destId="{9AFD5DC3-06D0-4608-BA24-9430701FB9E2}" srcOrd="5" destOrd="0" presId="urn:microsoft.com/office/officeart/2005/8/layout/cycle3"/>
    <dgm:cxn modelId="{74758BDC-6601-404B-BD86-953F1DA80403}" type="presParOf" srcId="{5F3B9492-FA0A-4E7D-AE5E-F753F3DAC452}" destId="{A1E7EFED-74B5-4C4C-A2C9-AB4008B39B8C}" srcOrd="6" destOrd="0" presId="urn:microsoft.com/office/officeart/2005/8/layout/cycle3"/>
    <dgm:cxn modelId="{C6A0D41B-F627-4896-889E-E5226C258CE1}" type="presParOf" srcId="{5F3B9492-FA0A-4E7D-AE5E-F753F3DAC452}" destId="{0C728189-B67B-4AC0-B84D-93F61CA39E1E}" srcOrd="7" destOrd="0" presId="urn:microsoft.com/office/officeart/2005/8/layout/cycle3"/>
    <dgm:cxn modelId="{B000A4AA-BC1B-48F5-A24F-18A83C563F3A}" type="presParOf" srcId="{5F3B9492-FA0A-4E7D-AE5E-F753F3DAC452}" destId="{2F7322A1-6C05-4BB5-9DB7-BB76963233FA}" srcOrd="8" destOrd="0" presId="urn:microsoft.com/office/officeart/2005/8/layout/cycle3"/>
    <dgm:cxn modelId="{4D35A45D-7073-49C1-BA3F-89344AA43ED3}" type="presParOf" srcId="{5F3B9492-FA0A-4E7D-AE5E-F753F3DAC452}" destId="{6487B19A-2ECB-4DCD-928A-27F18B5F9F00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D7433-F2C2-4EFA-B57A-7736B060DDC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EC27C-EEEE-4D71-886C-522B21BD0C55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44260">
              <a:srgbClr val="E4EEFA"/>
            </a:gs>
            <a:gs pos="4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900" b="1" dirty="0" smtClean="0">
              <a:solidFill>
                <a:srgbClr val="0070C0"/>
              </a:solidFill>
            </a:rPr>
            <a:t>Направление оперативной информации </a:t>
          </a:r>
          <a:endParaRPr lang="en-US" sz="900" b="1" dirty="0" smtClean="0">
            <a:solidFill>
              <a:srgbClr val="0070C0"/>
            </a:solidFill>
          </a:endParaRPr>
        </a:p>
        <a:p>
          <a:pPr algn="ctr"/>
          <a:r>
            <a:rPr lang="ru-RU" sz="900" b="1" dirty="0" smtClean="0">
              <a:solidFill>
                <a:srgbClr val="0070C0"/>
              </a:solidFill>
            </a:rPr>
            <a:t>о </a:t>
          </a:r>
          <a:r>
            <a:rPr lang="ru-RU" sz="900" b="1" dirty="0">
              <a:solidFill>
                <a:srgbClr val="0070C0"/>
              </a:solidFill>
            </a:rPr>
            <a:t>ходе исполнения </a:t>
          </a:r>
        </a:p>
        <a:p>
          <a:pPr algn="ctr"/>
          <a:r>
            <a:rPr lang="ru-RU" sz="900" b="1" dirty="0">
              <a:solidFill>
                <a:srgbClr val="FF0000"/>
              </a:solidFill>
            </a:rPr>
            <a:t>еженедельно</a:t>
          </a:r>
        </a:p>
      </dgm:t>
    </dgm:pt>
    <dgm:pt modelId="{4E01DDAC-AB0C-4B59-A054-2ABBED9D6D82}" type="parTrans" cxnId="{8CFBA571-D921-460B-AFB2-E91380D61000}">
      <dgm:prSet/>
      <dgm:spPr/>
      <dgm:t>
        <a:bodyPr/>
        <a:lstStyle/>
        <a:p>
          <a:endParaRPr lang="ru-RU"/>
        </a:p>
      </dgm:t>
    </dgm:pt>
    <dgm:pt modelId="{0C07B60F-34B6-4B40-8821-128406234B10}" type="sibTrans" cxnId="{8CFBA571-D921-460B-AFB2-E91380D61000}">
      <dgm:prSet/>
      <dgm:spPr/>
      <dgm:t>
        <a:bodyPr/>
        <a:lstStyle/>
        <a:p>
          <a:endParaRPr lang="ru-RU"/>
        </a:p>
      </dgm:t>
    </dgm:pt>
    <dgm:pt modelId="{5654229B-CA8B-4127-A325-361C24D5F127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72708">
              <a:schemeClr val="bg2"/>
            </a:gs>
            <a:gs pos="88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900" b="1" dirty="0">
              <a:solidFill>
                <a:srgbClr val="0070C0"/>
              </a:solidFill>
            </a:rPr>
            <a:t>Проведение селекторных совещаний </a:t>
          </a:r>
        </a:p>
        <a:p>
          <a:pPr algn="ctr"/>
          <a:r>
            <a:rPr lang="ru-RU" sz="900" b="1" dirty="0">
              <a:solidFill>
                <a:srgbClr val="FF0000"/>
              </a:solidFill>
            </a:rPr>
            <a:t>1 раз в 2 месяца</a:t>
          </a:r>
        </a:p>
      </dgm:t>
    </dgm:pt>
    <dgm:pt modelId="{13155023-63BE-4CB2-BA84-90126EC24CE4}" type="parTrans" cxnId="{C330A3AF-B5E9-4D16-BDDA-0B0ABDD3FD24}">
      <dgm:prSet/>
      <dgm:spPr/>
      <dgm:t>
        <a:bodyPr/>
        <a:lstStyle/>
        <a:p>
          <a:endParaRPr lang="ru-RU"/>
        </a:p>
      </dgm:t>
    </dgm:pt>
    <dgm:pt modelId="{CF9BDC04-ACE6-4DBE-A980-11B13BEDE577}" type="sibTrans" cxnId="{C330A3AF-B5E9-4D16-BDDA-0B0ABDD3FD24}">
      <dgm:prSet/>
      <dgm:spPr/>
      <dgm:t>
        <a:bodyPr/>
        <a:lstStyle/>
        <a:p>
          <a:endParaRPr lang="ru-RU"/>
        </a:p>
      </dgm:t>
    </dgm:pt>
    <dgm:pt modelId="{0C772C32-6E80-441F-84BA-895820BDDC6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91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900" b="1" dirty="0">
              <a:solidFill>
                <a:srgbClr val="0070C0"/>
              </a:solidFill>
            </a:rPr>
            <a:t>Предоставление отчета о достижении показателя</a:t>
          </a:r>
        </a:p>
        <a:p>
          <a:pPr algn="ctr"/>
          <a:r>
            <a:rPr lang="ru-RU" sz="900" b="1" dirty="0" smtClean="0">
              <a:solidFill>
                <a:srgbClr val="FF0000"/>
              </a:solidFill>
            </a:rPr>
            <a:t>5 </a:t>
          </a:r>
          <a:r>
            <a:rPr lang="ru-RU" sz="900" b="1" dirty="0">
              <a:solidFill>
                <a:srgbClr val="FF0000"/>
              </a:solidFill>
            </a:rPr>
            <a:t>февраля</a:t>
          </a:r>
        </a:p>
      </dgm:t>
    </dgm:pt>
    <dgm:pt modelId="{82FC6B2B-D13E-415A-BDEC-661867EC7E79}" type="parTrans" cxnId="{3BDDD46C-1D2B-48A7-A456-58276A900731}">
      <dgm:prSet/>
      <dgm:spPr/>
      <dgm:t>
        <a:bodyPr/>
        <a:lstStyle/>
        <a:p>
          <a:endParaRPr lang="ru-RU"/>
        </a:p>
      </dgm:t>
    </dgm:pt>
    <dgm:pt modelId="{6C4A3CF9-0576-4AA6-BC2C-09AE61914BDC}" type="sibTrans" cxnId="{3BDDD46C-1D2B-48A7-A456-58276A900731}">
      <dgm:prSet/>
      <dgm:spPr/>
      <dgm:t>
        <a:bodyPr/>
        <a:lstStyle/>
        <a:p>
          <a:endParaRPr lang="ru-RU"/>
        </a:p>
      </dgm:t>
    </dgm:pt>
    <dgm:pt modelId="{865ED92B-EAB7-45DC-91E1-8C2D9AFECFDB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900" b="1" dirty="0">
              <a:solidFill>
                <a:srgbClr val="0070C0"/>
              </a:solidFill>
            </a:rPr>
            <a:t>Проведение заседаний рабочих групп</a:t>
          </a:r>
        </a:p>
        <a:p>
          <a:pPr algn="ctr"/>
          <a:r>
            <a:rPr lang="ru-RU" sz="900" b="1" dirty="0">
              <a:solidFill>
                <a:srgbClr val="FF0000"/>
              </a:solidFill>
            </a:rPr>
            <a:t>не реже 1 раза в месяц</a:t>
          </a:r>
        </a:p>
      </dgm:t>
    </dgm:pt>
    <dgm:pt modelId="{2E5B9EE5-C726-4378-82F9-E4236E2F4786}" type="parTrans" cxnId="{C684A6C6-E383-44E4-9117-949D4E61A4BA}">
      <dgm:prSet/>
      <dgm:spPr/>
      <dgm:t>
        <a:bodyPr/>
        <a:lstStyle/>
        <a:p>
          <a:endParaRPr lang="ru-RU"/>
        </a:p>
      </dgm:t>
    </dgm:pt>
    <dgm:pt modelId="{CC3B9377-76D8-4D19-B9EE-B15A061863E9}" type="sibTrans" cxnId="{C684A6C6-E383-44E4-9117-949D4E61A4BA}">
      <dgm:prSet/>
      <dgm:spPr/>
      <dgm:t>
        <a:bodyPr/>
        <a:lstStyle/>
        <a:p>
          <a:endParaRPr lang="ru-RU"/>
        </a:p>
      </dgm:t>
    </dgm:pt>
    <dgm:pt modelId="{616E14D4-81ED-4B0C-AD7D-9D95250B224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2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ru-RU" sz="900" b="1" dirty="0">
              <a:solidFill>
                <a:srgbClr val="0070C0"/>
              </a:solidFill>
            </a:rPr>
            <a:t>Предоставление отчетов о расходах </a:t>
          </a:r>
          <a:endParaRPr lang="en-US" sz="900" b="1" dirty="0" smtClean="0">
            <a:solidFill>
              <a:srgbClr val="0070C0"/>
            </a:solidFill>
          </a:endParaRPr>
        </a:p>
        <a:p>
          <a:pPr algn="ctr"/>
          <a:r>
            <a:rPr lang="ru-RU" sz="900" b="1" dirty="0" smtClean="0">
              <a:solidFill>
                <a:srgbClr val="0070C0"/>
              </a:solidFill>
            </a:rPr>
            <a:t>за </a:t>
          </a:r>
          <a:r>
            <a:rPr lang="ru-RU" sz="900" b="1" dirty="0">
              <a:solidFill>
                <a:srgbClr val="0070C0"/>
              </a:solidFill>
            </a:rPr>
            <a:t>1-4 </a:t>
          </a:r>
          <a:r>
            <a:rPr lang="ru-RU" sz="900" b="1" dirty="0" smtClean="0">
              <a:solidFill>
                <a:srgbClr val="0070C0"/>
              </a:solidFill>
            </a:rPr>
            <a:t>кварталы </a:t>
          </a:r>
          <a:endParaRPr lang="ru-RU" sz="900" b="1" dirty="0">
            <a:solidFill>
              <a:srgbClr val="0070C0"/>
            </a:solidFill>
          </a:endParaRPr>
        </a:p>
        <a:p>
          <a:pPr algn="ctr"/>
          <a:r>
            <a:rPr lang="ru-RU" sz="900" b="1" dirty="0">
              <a:solidFill>
                <a:srgbClr val="FF0000"/>
              </a:solidFill>
            </a:rPr>
            <a:t>10 число месяца после </a:t>
          </a:r>
          <a:r>
            <a:rPr lang="ru-RU" sz="900" b="1" dirty="0" smtClean="0">
              <a:solidFill>
                <a:srgbClr val="FF0000"/>
              </a:solidFill>
            </a:rPr>
            <a:t/>
          </a:r>
          <a:br>
            <a:rPr lang="ru-RU" sz="900" b="1" dirty="0" smtClean="0">
              <a:solidFill>
                <a:srgbClr val="FF0000"/>
              </a:solidFill>
            </a:rPr>
          </a:br>
          <a:r>
            <a:rPr lang="ru-RU" sz="900" b="1" dirty="0" err="1" smtClean="0">
              <a:solidFill>
                <a:srgbClr val="FF0000"/>
              </a:solidFill>
            </a:rPr>
            <a:t>отч</a:t>
          </a:r>
          <a:r>
            <a:rPr lang="ru-RU" sz="900" b="1" dirty="0">
              <a:solidFill>
                <a:srgbClr val="FF0000"/>
              </a:solidFill>
            </a:rPr>
            <a:t>. кв</a:t>
          </a:r>
          <a:r>
            <a:rPr lang="ru-RU" sz="900" b="1" dirty="0">
              <a:solidFill>
                <a:srgbClr val="0070C0"/>
              </a:solidFill>
            </a:rPr>
            <a:t>.</a:t>
          </a:r>
        </a:p>
      </dgm:t>
    </dgm:pt>
    <dgm:pt modelId="{24516A9C-5446-412E-9973-FBAA97E91444}" type="sibTrans" cxnId="{B1DCA9BF-B50C-4362-B3DF-95747C913A47}">
      <dgm:prSet/>
      <dgm:spPr/>
      <dgm:t>
        <a:bodyPr/>
        <a:lstStyle/>
        <a:p>
          <a:endParaRPr lang="ru-RU"/>
        </a:p>
      </dgm:t>
    </dgm:pt>
    <dgm:pt modelId="{9E575C87-8D51-48B0-B197-27897B126B5E}" type="parTrans" cxnId="{B1DCA9BF-B50C-4362-B3DF-95747C913A47}">
      <dgm:prSet/>
      <dgm:spPr/>
      <dgm:t>
        <a:bodyPr/>
        <a:lstStyle/>
        <a:p>
          <a:endParaRPr lang="ru-RU"/>
        </a:p>
      </dgm:t>
    </dgm:pt>
    <dgm:pt modelId="{806136E5-B490-4D0D-B157-614DEDD0E23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8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900" b="1" dirty="0" smtClean="0">
              <a:solidFill>
                <a:srgbClr val="0070C0"/>
              </a:solidFill>
            </a:rPr>
            <a:t>Направление отчета о соблюдении условий предоставления субсидии</a:t>
          </a:r>
        </a:p>
        <a:p>
          <a:pPr algn="ctr"/>
          <a:r>
            <a:rPr lang="ru-RU" sz="900" b="1" dirty="0" smtClean="0">
              <a:solidFill>
                <a:srgbClr val="FF0000"/>
              </a:solidFill>
            </a:rPr>
            <a:t>февраль</a:t>
          </a:r>
          <a:endParaRPr lang="ru-RU" sz="900" b="1" dirty="0">
            <a:solidFill>
              <a:srgbClr val="FF0000"/>
            </a:solidFill>
          </a:endParaRPr>
        </a:p>
      </dgm:t>
    </dgm:pt>
    <dgm:pt modelId="{F5F1336E-D2F1-4E5C-9D54-27C10F2BBE30}" type="parTrans" cxnId="{175673E2-2C84-455F-B8D7-120F5EF13BC2}">
      <dgm:prSet/>
      <dgm:spPr/>
      <dgm:t>
        <a:bodyPr/>
        <a:lstStyle/>
        <a:p>
          <a:endParaRPr lang="ru-RU"/>
        </a:p>
      </dgm:t>
    </dgm:pt>
    <dgm:pt modelId="{40CFDD45-DB76-4E46-8F5F-58E4E38F13DC}" type="sibTrans" cxnId="{175673E2-2C84-455F-B8D7-120F5EF13BC2}">
      <dgm:prSet/>
      <dgm:spPr/>
      <dgm:t>
        <a:bodyPr/>
        <a:lstStyle/>
        <a:p>
          <a:endParaRPr lang="ru-RU"/>
        </a:p>
      </dgm:t>
    </dgm:pt>
    <dgm:pt modelId="{EFB377BF-29A1-491C-AC87-6912A9C1D2FE}" type="pres">
      <dgm:prSet presAssocID="{DFBD7433-F2C2-4EFA-B57A-7736B060DD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877C93-1099-4EE9-9E1F-480B8EFD2E08}" type="pres">
      <dgm:prSet presAssocID="{DFBD7433-F2C2-4EFA-B57A-7736B060DDCC}" presName="Name1" presStyleCnt="0"/>
      <dgm:spPr/>
    </dgm:pt>
    <dgm:pt modelId="{5D829CEB-DC04-4525-AA94-5DD8154F5463}" type="pres">
      <dgm:prSet presAssocID="{DFBD7433-F2C2-4EFA-B57A-7736B060DDCC}" presName="cycle" presStyleCnt="0"/>
      <dgm:spPr/>
    </dgm:pt>
    <dgm:pt modelId="{E01511FD-84F2-45A7-ACE6-2F2519485AEE}" type="pres">
      <dgm:prSet presAssocID="{DFBD7433-F2C2-4EFA-B57A-7736B060DDCC}" presName="srcNode" presStyleLbl="node1" presStyleIdx="0" presStyleCnt="6"/>
      <dgm:spPr/>
    </dgm:pt>
    <dgm:pt modelId="{E7C9754B-62A0-4397-A855-BB0C2DE47EF7}" type="pres">
      <dgm:prSet presAssocID="{DFBD7433-F2C2-4EFA-B57A-7736B060DDCC}" presName="conn" presStyleLbl="parChTrans1D2" presStyleIdx="0" presStyleCnt="1"/>
      <dgm:spPr/>
      <dgm:t>
        <a:bodyPr/>
        <a:lstStyle/>
        <a:p>
          <a:endParaRPr lang="ru-RU"/>
        </a:p>
      </dgm:t>
    </dgm:pt>
    <dgm:pt modelId="{EFF00A2E-22CA-45B9-9045-E76C8ACDADF8}" type="pres">
      <dgm:prSet presAssocID="{DFBD7433-F2C2-4EFA-B57A-7736B060DDCC}" presName="extraNode" presStyleLbl="node1" presStyleIdx="0" presStyleCnt="6"/>
      <dgm:spPr/>
    </dgm:pt>
    <dgm:pt modelId="{EFDC24FF-45FA-45E6-ACDF-282609C4CA77}" type="pres">
      <dgm:prSet presAssocID="{DFBD7433-F2C2-4EFA-B57A-7736B060DDCC}" presName="dstNode" presStyleLbl="node1" presStyleIdx="0" presStyleCnt="6"/>
      <dgm:spPr/>
    </dgm:pt>
    <dgm:pt modelId="{ADCE4E40-3CA3-435E-BA89-CB3CEFCFA88D}" type="pres">
      <dgm:prSet presAssocID="{ED7EC27C-EEEE-4D71-886C-522B21BD0C55}" presName="text_1" presStyleLbl="node1" presStyleIdx="0" presStyleCnt="6" custScaleY="148042" custLinFactNeighborX="1972" custLinFactNeighborY="-4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601D-B6F8-40A0-A823-225DE1B2B618}" type="pres">
      <dgm:prSet presAssocID="{ED7EC27C-EEEE-4D71-886C-522B21BD0C55}" presName="accent_1" presStyleCnt="0"/>
      <dgm:spPr/>
    </dgm:pt>
    <dgm:pt modelId="{0547ADDF-3F62-4B07-B2D2-0723711FA1F6}" type="pres">
      <dgm:prSet presAssocID="{ED7EC27C-EEEE-4D71-886C-522B21BD0C55}" presName="accentRepeatNode" presStyleLbl="solidFgAcc1" presStyleIdx="0" presStyleCnt="6"/>
      <dgm:spPr/>
    </dgm:pt>
    <dgm:pt modelId="{49159B24-240C-4239-889C-D75EB47589F1}" type="pres">
      <dgm:prSet presAssocID="{806136E5-B490-4D0D-B157-614DEDD0E23A}" presName="text_2" presStyleLbl="node1" presStyleIdx="1" presStyleCnt="6" custScaleX="105761" custScaleY="159036" custLinFactNeighborX="-1079" custLinFactNeighborY="-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9BA2D-2B7C-4979-990A-61ECDF8DFFB9}" type="pres">
      <dgm:prSet presAssocID="{806136E5-B490-4D0D-B157-614DEDD0E23A}" presName="accent_2" presStyleCnt="0"/>
      <dgm:spPr/>
    </dgm:pt>
    <dgm:pt modelId="{33B67E56-FCD9-4DE0-A8BA-84F31EE8BC61}" type="pres">
      <dgm:prSet presAssocID="{806136E5-B490-4D0D-B157-614DEDD0E23A}" presName="accentRepeatNode" presStyleLbl="solidFgAcc1" presStyleIdx="1" presStyleCnt="6"/>
      <dgm:spPr/>
    </dgm:pt>
    <dgm:pt modelId="{94511E6F-96DE-4741-BC6D-5A1EBA6BAE87}" type="pres">
      <dgm:prSet presAssocID="{865ED92B-EAB7-45DC-91E1-8C2D9AFECFDB}" presName="text_3" presStyleLbl="node1" presStyleIdx="2" presStyleCnt="6" custScaleX="104513" custScaleY="14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76940-F583-4580-92C7-A47D3FE8CC73}" type="pres">
      <dgm:prSet presAssocID="{865ED92B-EAB7-45DC-91E1-8C2D9AFECFDB}" presName="accent_3" presStyleCnt="0"/>
      <dgm:spPr/>
    </dgm:pt>
    <dgm:pt modelId="{554DEE06-BFCA-41EA-AA63-8ABEFEC50537}" type="pres">
      <dgm:prSet presAssocID="{865ED92B-EAB7-45DC-91E1-8C2D9AFECFDB}" presName="accentRepeatNode" presStyleLbl="solidFgAcc1" presStyleIdx="2" presStyleCnt="6"/>
      <dgm:spPr/>
    </dgm:pt>
    <dgm:pt modelId="{BFFD473A-3EA6-40C9-857E-BF35907FAB06}" type="pres">
      <dgm:prSet presAssocID="{5654229B-CA8B-4127-A325-361C24D5F127}" presName="text_4" presStyleLbl="node1" presStyleIdx="3" presStyleCnt="6" custScaleX="104513" custScaleY="14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0531-CF75-4EE8-9F2E-B784C3D42E52}" type="pres">
      <dgm:prSet presAssocID="{5654229B-CA8B-4127-A325-361C24D5F127}" presName="accent_4" presStyleCnt="0"/>
      <dgm:spPr/>
    </dgm:pt>
    <dgm:pt modelId="{CC1F4E71-C398-4067-A4F2-83DBF90E4AD7}" type="pres">
      <dgm:prSet presAssocID="{5654229B-CA8B-4127-A325-361C24D5F127}" presName="accentRepeatNode" presStyleLbl="solidFgAcc1" presStyleIdx="3" presStyleCnt="6"/>
      <dgm:spPr/>
    </dgm:pt>
    <dgm:pt modelId="{BFFB5986-BB17-41A3-815C-8D904A7035EE}" type="pres">
      <dgm:prSet presAssocID="{616E14D4-81ED-4B0C-AD7D-9D95250B2247}" presName="text_5" presStyleLbl="node1" presStyleIdx="4" presStyleCnt="6" custScaleX="105468" custScaleY="15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1BAAF-A266-4138-A1E7-90D35903A8ED}" type="pres">
      <dgm:prSet presAssocID="{616E14D4-81ED-4B0C-AD7D-9D95250B2247}" presName="accent_5" presStyleCnt="0"/>
      <dgm:spPr/>
    </dgm:pt>
    <dgm:pt modelId="{D22424A7-A638-4DD4-80D3-D93B35765729}" type="pres">
      <dgm:prSet presAssocID="{616E14D4-81ED-4B0C-AD7D-9D95250B2247}" presName="accentRepeatNode" presStyleLbl="solidFgAcc1" presStyleIdx="4" presStyleCnt="6"/>
      <dgm:spPr/>
    </dgm:pt>
    <dgm:pt modelId="{11E13A87-D6B8-42EE-B3C1-07FAC65C06CE}" type="pres">
      <dgm:prSet presAssocID="{0C772C32-6E80-441F-84BA-895820BDDC64}" presName="text_6" presStyleLbl="node1" presStyleIdx="5" presStyleCnt="6" custScaleX="108279" custScaleY="15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DC16-116B-4F9C-9DB7-0C2C68EF1556}" type="pres">
      <dgm:prSet presAssocID="{0C772C32-6E80-441F-84BA-895820BDDC64}" presName="accent_6" presStyleCnt="0"/>
      <dgm:spPr/>
    </dgm:pt>
    <dgm:pt modelId="{B6E230B8-1DFA-49E8-ACEC-5D38D3200457}" type="pres">
      <dgm:prSet presAssocID="{0C772C32-6E80-441F-84BA-895820BDDC64}" presName="accentRepeatNode" presStyleLbl="solidFgAcc1" presStyleIdx="5" presStyleCnt="6"/>
      <dgm:spPr/>
    </dgm:pt>
  </dgm:ptLst>
  <dgm:cxnLst>
    <dgm:cxn modelId="{8CFBA571-D921-460B-AFB2-E91380D61000}" srcId="{DFBD7433-F2C2-4EFA-B57A-7736B060DDCC}" destId="{ED7EC27C-EEEE-4D71-886C-522B21BD0C55}" srcOrd="0" destOrd="0" parTransId="{4E01DDAC-AB0C-4B59-A054-2ABBED9D6D82}" sibTransId="{0C07B60F-34B6-4B40-8821-128406234B10}"/>
    <dgm:cxn modelId="{900F758E-3BE9-400C-9C66-C8BB57D7ED2D}" type="presOf" srcId="{ED7EC27C-EEEE-4D71-886C-522B21BD0C55}" destId="{ADCE4E40-3CA3-435E-BA89-CB3CEFCFA88D}" srcOrd="0" destOrd="0" presId="urn:microsoft.com/office/officeart/2008/layout/VerticalCurvedList"/>
    <dgm:cxn modelId="{CCAD097C-A4D4-4643-8A78-B7C292561B8A}" type="presOf" srcId="{0C07B60F-34B6-4B40-8821-128406234B10}" destId="{E7C9754B-62A0-4397-A855-BB0C2DE47EF7}" srcOrd="0" destOrd="0" presId="urn:microsoft.com/office/officeart/2008/layout/VerticalCurvedList"/>
    <dgm:cxn modelId="{3BDDD46C-1D2B-48A7-A456-58276A900731}" srcId="{DFBD7433-F2C2-4EFA-B57A-7736B060DDCC}" destId="{0C772C32-6E80-441F-84BA-895820BDDC64}" srcOrd="5" destOrd="0" parTransId="{82FC6B2B-D13E-415A-BDEC-661867EC7E79}" sibTransId="{6C4A3CF9-0576-4AA6-BC2C-09AE61914BDC}"/>
    <dgm:cxn modelId="{CB78827E-2C57-4962-9F2A-A17E590A1D72}" type="presOf" srcId="{806136E5-B490-4D0D-B157-614DEDD0E23A}" destId="{49159B24-240C-4239-889C-D75EB47589F1}" srcOrd="0" destOrd="0" presId="urn:microsoft.com/office/officeart/2008/layout/VerticalCurvedList"/>
    <dgm:cxn modelId="{CDF54659-E807-40B4-8C06-010936DE0BF4}" type="presOf" srcId="{865ED92B-EAB7-45DC-91E1-8C2D9AFECFDB}" destId="{94511E6F-96DE-4741-BC6D-5A1EBA6BAE87}" srcOrd="0" destOrd="0" presId="urn:microsoft.com/office/officeart/2008/layout/VerticalCurvedList"/>
    <dgm:cxn modelId="{B1DCA9BF-B50C-4362-B3DF-95747C913A47}" srcId="{DFBD7433-F2C2-4EFA-B57A-7736B060DDCC}" destId="{616E14D4-81ED-4B0C-AD7D-9D95250B2247}" srcOrd="4" destOrd="0" parTransId="{9E575C87-8D51-48B0-B197-27897B126B5E}" sibTransId="{24516A9C-5446-412E-9973-FBAA97E91444}"/>
    <dgm:cxn modelId="{6C76E8DD-8735-4AE1-B339-1B780D5E3001}" type="presOf" srcId="{DFBD7433-F2C2-4EFA-B57A-7736B060DDCC}" destId="{EFB377BF-29A1-491C-AC87-6912A9C1D2FE}" srcOrd="0" destOrd="0" presId="urn:microsoft.com/office/officeart/2008/layout/VerticalCurvedList"/>
    <dgm:cxn modelId="{1FDC90AC-DEDE-4A0B-BA7D-02602A3D531F}" type="presOf" srcId="{5654229B-CA8B-4127-A325-361C24D5F127}" destId="{BFFD473A-3EA6-40C9-857E-BF35907FAB06}" srcOrd="0" destOrd="0" presId="urn:microsoft.com/office/officeart/2008/layout/VerticalCurvedList"/>
    <dgm:cxn modelId="{AAFC51F4-F6BC-499B-B5AD-FBC6E99DBCBF}" type="presOf" srcId="{0C772C32-6E80-441F-84BA-895820BDDC64}" destId="{11E13A87-D6B8-42EE-B3C1-07FAC65C06CE}" srcOrd="0" destOrd="0" presId="urn:microsoft.com/office/officeart/2008/layout/VerticalCurvedList"/>
    <dgm:cxn modelId="{C330A3AF-B5E9-4D16-BDDA-0B0ABDD3FD24}" srcId="{DFBD7433-F2C2-4EFA-B57A-7736B060DDCC}" destId="{5654229B-CA8B-4127-A325-361C24D5F127}" srcOrd="3" destOrd="0" parTransId="{13155023-63BE-4CB2-BA84-90126EC24CE4}" sibTransId="{CF9BDC04-ACE6-4DBE-A980-11B13BEDE577}"/>
    <dgm:cxn modelId="{175673E2-2C84-455F-B8D7-120F5EF13BC2}" srcId="{DFBD7433-F2C2-4EFA-B57A-7736B060DDCC}" destId="{806136E5-B490-4D0D-B157-614DEDD0E23A}" srcOrd="1" destOrd="0" parTransId="{F5F1336E-D2F1-4E5C-9D54-27C10F2BBE30}" sibTransId="{40CFDD45-DB76-4E46-8F5F-58E4E38F13DC}"/>
    <dgm:cxn modelId="{7BE8B9BB-4F29-4FCA-A743-6A58910D668C}" type="presOf" srcId="{616E14D4-81ED-4B0C-AD7D-9D95250B2247}" destId="{BFFB5986-BB17-41A3-815C-8D904A7035EE}" srcOrd="0" destOrd="0" presId="urn:microsoft.com/office/officeart/2008/layout/VerticalCurvedList"/>
    <dgm:cxn modelId="{C684A6C6-E383-44E4-9117-949D4E61A4BA}" srcId="{DFBD7433-F2C2-4EFA-B57A-7736B060DDCC}" destId="{865ED92B-EAB7-45DC-91E1-8C2D9AFECFDB}" srcOrd="2" destOrd="0" parTransId="{2E5B9EE5-C726-4378-82F9-E4236E2F4786}" sibTransId="{CC3B9377-76D8-4D19-B9EE-B15A061863E9}"/>
    <dgm:cxn modelId="{E466FA18-AC7A-4021-A136-ABD689CDF73A}" type="presParOf" srcId="{EFB377BF-29A1-491C-AC87-6912A9C1D2FE}" destId="{D8877C93-1099-4EE9-9E1F-480B8EFD2E08}" srcOrd="0" destOrd="0" presId="urn:microsoft.com/office/officeart/2008/layout/VerticalCurvedList"/>
    <dgm:cxn modelId="{E6E1E623-FA9D-4608-9375-DDA0E9FF4FC1}" type="presParOf" srcId="{D8877C93-1099-4EE9-9E1F-480B8EFD2E08}" destId="{5D829CEB-DC04-4525-AA94-5DD8154F5463}" srcOrd="0" destOrd="0" presId="urn:microsoft.com/office/officeart/2008/layout/VerticalCurvedList"/>
    <dgm:cxn modelId="{F2C7207A-8874-4989-BBAF-465A5354E679}" type="presParOf" srcId="{5D829CEB-DC04-4525-AA94-5DD8154F5463}" destId="{E01511FD-84F2-45A7-ACE6-2F2519485AEE}" srcOrd="0" destOrd="0" presId="urn:microsoft.com/office/officeart/2008/layout/VerticalCurvedList"/>
    <dgm:cxn modelId="{0A8957CB-6305-4DC1-8816-BBC1630857A2}" type="presParOf" srcId="{5D829CEB-DC04-4525-AA94-5DD8154F5463}" destId="{E7C9754B-62A0-4397-A855-BB0C2DE47EF7}" srcOrd="1" destOrd="0" presId="urn:microsoft.com/office/officeart/2008/layout/VerticalCurvedList"/>
    <dgm:cxn modelId="{85AC9303-8B5F-42CB-899F-B4B94AC2E96F}" type="presParOf" srcId="{5D829CEB-DC04-4525-AA94-5DD8154F5463}" destId="{EFF00A2E-22CA-45B9-9045-E76C8ACDADF8}" srcOrd="2" destOrd="0" presId="urn:microsoft.com/office/officeart/2008/layout/VerticalCurvedList"/>
    <dgm:cxn modelId="{4965D644-47E0-4D74-8AB0-1647C4F44BD7}" type="presParOf" srcId="{5D829CEB-DC04-4525-AA94-5DD8154F5463}" destId="{EFDC24FF-45FA-45E6-ACDF-282609C4CA77}" srcOrd="3" destOrd="0" presId="urn:microsoft.com/office/officeart/2008/layout/VerticalCurvedList"/>
    <dgm:cxn modelId="{9563E0CB-C615-421F-80E5-E841A04B0C23}" type="presParOf" srcId="{D8877C93-1099-4EE9-9E1F-480B8EFD2E08}" destId="{ADCE4E40-3CA3-435E-BA89-CB3CEFCFA88D}" srcOrd="1" destOrd="0" presId="urn:microsoft.com/office/officeart/2008/layout/VerticalCurvedList"/>
    <dgm:cxn modelId="{DCF78F48-4D3B-4D41-B13C-086818F7DD68}" type="presParOf" srcId="{D8877C93-1099-4EE9-9E1F-480B8EFD2E08}" destId="{6492601D-B6F8-40A0-A823-225DE1B2B618}" srcOrd="2" destOrd="0" presId="urn:microsoft.com/office/officeart/2008/layout/VerticalCurvedList"/>
    <dgm:cxn modelId="{43B2BA94-2013-45B9-935B-B9180E7774FF}" type="presParOf" srcId="{6492601D-B6F8-40A0-A823-225DE1B2B618}" destId="{0547ADDF-3F62-4B07-B2D2-0723711FA1F6}" srcOrd="0" destOrd="0" presId="urn:microsoft.com/office/officeart/2008/layout/VerticalCurvedList"/>
    <dgm:cxn modelId="{14AB2824-C306-47BF-8752-42E01E8EC89D}" type="presParOf" srcId="{D8877C93-1099-4EE9-9E1F-480B8EFD2E08}" destId="{49159B24-240C-4239-889C-D75EB47589F1}" srcOrd="3" destOrd="0" presId="urn:microsoft.com/office/officeart/2008/layout/VerticalCurvedList"/>
    <dgm:cxn modelId="{523446AD-6486-426E-BEEE-3222E6F881EB}" type="presParOf" srcId="{D8877C93-1099-4EE9-9E1F-480B8EFD2E08}" destId="{3E79BA2D-2B7C-4979-990A-61ECDF8DFFB9}" srcOrd="4" destOrd="0" presId="urn:microsoft.com/office/officeart/2008/layout/VerticalCurvedList"/>
    <dgm:cxn modelId="{ED5B18CD-DE98-49CB-80D0-62AC4DEB321D}" type="presParOf" srcId="{3E79BA2D-2B7C-4979-990A-61ECDF8DFFB9}" destId="{33B67E56-FCD9-4DE0-A8BA-84F31EE8BC61}" srcOrd="0" destOrd="0" presId="urn:microsoft.com/office/officeart/2008/layout/VerticalCurvedList"/>
    <dgm:cxn modelId="{FBA915CF-5D6E-4AFC-8D73-C5CD6F88D885}" type="presParOf" srcId="{D8877C93-1099-4EE9-9E1F-480B8EFD2E08}" destId="{94511E6F-96DE-4741-BC6D-5A1EBA6BAE87}" srcOrd="5" destOrd="0" presId="urn:microsoft.com/office/officeart/2008/layout/VerticalCurvedList"/>
    <dgm:cxn modelId="{1872BF7C-778A-4228-B799-AB02593167F7}" type="presParOf" srcId="{D8877C93-1099-4EE9-9E1F-480B8EFD2E08}" destId="{F3F76940-F583-4580-92C7-A47D3FE8CC73}" srcOrd="6" destOrd="0" presId="urn:microsoft.com/office/officeart/2008/layout/VerticalCurvedList"/>
    <dgm:cxn modelId="{8676D642-4604-471C-AB67-AF1FDAD8CE6C}" type="presParOf" srcId="{F3F76940-F583-4580-92C7-A47D3FE8CC73}" destId="{554DEE06-BFCA-41EA-AA63-8ABEFEC50537}" srcOrd="0" destOrd="0" presId="urn:microsoft.com/office/officeart/2008/layout/VerticalCurvedList"/>
    <dgm:cxn modelId="{B83BE1EE-FD8A-4FCB-AEF2-97D97CABE163}" type="presParOf" srcId="{D8877C93-1099-4EE9-9E1F-480B8EFD2E08}" destId="{BFFD473A-3EA6-40C9-857E-BF35907FAB06}" srcOrd="7" destOrd="0" presId="urn:microsoft.com/office/officeart/2008/layout/VerticalCurvedList"/>
    <dgm:cxn modelId="{D10D18B2-FACB-418F-96AB-32405FC36648}" type="presParOf" srcId="{D8877C93-1099-4EE9-9E1F-480B8EFD2E08}" destId="{DF5C0531-CF75-4EE8-9F2E-B784C3D42E52}" srcOrd="8" destOrd="0" presId="urn:microsoft.com/office/officeart/2008/layout/VerticalCurvedList"/>
    <dgm:cxn modelId="{9A075A44-B3C0-4D05-B888-766BB3C7C88C}" type="presParOf" srcId="{DF5C0531-CF75-4EE8-9F2E-B784C3D42E52}" destId="{CC1F4E71-C398-4067-A4F2-83DBF90E4AD7}" srcOrd="0" destOrd="0" presId="urn:microsoft.com/office/officeart/2008/layout/VerticalCurvedList"/>
    <dgm:cxn modelId="{57DABA21-E5A6-40CB-A4BE-9C7ADBE699F2}" type="presParOf" srcId="{D8877C93-1099-4EE9-9E1F-480B8EFD2E08}" destId="{BFFB5986-BB17-41A3-815C-8D904A7035EE}" srcOrd="9" destOrd="0" presId="urn:microsoft.com/office/officeart/2008/layout/VerticalCurvedList"/>
    <dgm:cxn modelId="{C3F5FC59-309D-4E96-BA27-55CD6457538C}" type="presParOf" srcId="{D8877C93-1099-4EE9-9E1F-480B8EFD2E08}" destId="{B1D1BAAF-A266-4138-A1E7-90D35903A8ED}" srcOrd="10" destOrd="0" presId="urn:microsoft.com/office/officeart/2008/layout/VerticalCurvedList"/>
    <dgm:cxn modelId="{68B7E957-DB62-4CC9-8A28-7820AAE5D00E}" type="presParOf" srcId="{B1D1BAAF-A266-4138-A1E7-90D35903A8ED}" destId="{D22424A7-A638-4DD4-80D3-D93B35765729}" srcOrd="0" destOrd="0" presId="urn:microsoft.com/office/officeart/2008/layout/VerticalCurvedList"/>
    <dgm:cxn modelId="{2EF8B1AA-4ABD-4253-A28C-FDC75F963254}" type="presParOf" srcId="{D8877C93-1099-4EE9-9E1F-480B8EFD2E08}" destId="{11E13A87-D6B8-42EE-B3C1-07FAC65C06CE}" srcOrd="11" destOrd="0" presId="urn:microsoft.com/office/officeart/2008/layout/VerticalCurvedList"/>
    <dgm:cxn modelId="{29FC3C35-932D-40B5-A129-20C410EA21AC}" type="presParOf" srcId="{D8877C93-1099-4EE9-9E1F-480B8EFD2E08}" destId="{2978DC16-116B-4F9C-9DB7-0C2C68EF1556}" srcOrd="12" destOrd="0" presId="urn:microsoft.com/office/officeart/2008/layout/VerticalCurvedList"/>
    <dgm:cxn modelId="{3E8AED31-56A9-4861-BE02-9C08FCCACCBA}" type="presParOf" srcId="{2978DC16-116B-4F9C-9DB7-0C2C68EF1556}" destId="{B6E230B8-1DFA-49E8-ACEC-5D38D32004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3EFD6-2CAF-466B-B7C2-17B99ACDE6A9}">
      <dsp:nvSpPr>
        <dsp:cNvPr id="0" name=""/>
        <dsp:cNvSpPr/>
      </dsp:nvSpPr>
      <dsp:spPr>
        <a:xfrm>
          <a:off x="997664" y="-46846"/>
          <a:ext cx="4138134" cy="4138134"/>
        </a:xfrm>
        <a:prstGeom prst="circularArrow">
          <a:avLst>
            <a:gd name="adj1" fmla="val 5544"/>
            <a:gd name="adj2" fmla="val 330680"/>
            <a:gd name="adj3" fmla="val 14778764"/>
            <a:gd name="adj4" fmla="val 16801093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9F85-328A-4352-996D-0EB7327F3061}">
      <dsp:nvSpPr>
        <dsp:cNvPr id="0" name=""/>
        <dsp:cNvSpPr/>
      </dsp:nvSpPr>
      <dsp:spPr>
        <a:xfrm>
          <a:off x="2544129" y="1651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Выявление кадастровых кварталов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2569640" y="27162"/>
        <a:ext cx="994182" cy="471580"/>
      </dsp:txXfrm>
    </dsp:sp>
    <dsp:sp modelId="{07583506-A9E4-49C2-AA32-A4DCE437249A}">
      <dsp:nvSpPr>
        <dsp:cNvPr id="0" name=""/>
        <dsp:cNvSpPr/>
      </dsp:nvSpPr>
      <dsp:spPr>
        <a:xfrm>
          <a:off x="3678433" y="414503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Подача заявок на субсидию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3703944" y="440014"/>
        <a:ext cx="994182" cy="471580"/>
      </dsp:txXfrm>
    </dsp:sp>
    <dsp:sp modelId="{697CE3BD-C858-4E11-AF9A-8B261CCE402E}">
      <dsp:nvSpPr>
        <dsp:cNvPr id="0" name=""/>
        <dsp:cNvSpPr/>
      </dsp:nvSpPr>
      <dsp:spPr>
        <a:xfrm>
          <a:off x="4281983" y="1459883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Отбор субъектов РФ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4307494" y="1485394"/>
        <a:ext cx="994182" cy="471580"/>
      </dsp:txXfrm>
    </dsp:sp>
    <dsp:sp modelId="{749A42A6-60DE-475E-931C-B9B994062EB9}">
      <dsp:nvSpPr>
        <dsp:cNvPr id="0" name=""/>
        <dsp:cNvSpPr/>
      </dsp:nvSpPr>
      <dsp:spPr>
        <a:xfrm>
          <a:off x="3867366" y="2648645"/>
          <a:ext cx="1455217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Заключение соглашений о предоставлении субсидии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3892877" y="2674156"/>
        <a:ext cx="1404195" cy="471580"/>
      </dsp:txXfrm>
    </dsp:sp>
    <dsp:sp modelId="{9AFD5DC3-06D0-4608-BA24-9430701FB9E2}">
      <dsp:nvSpPr>
        <dsp:cNvPr id="0" name=""/>
        <dsp:cNvSpPr/>
      </dsp:nvSpPr>
      <dsp:spPr>
        <a:xfrm>
          <a:off x="3147679" y="3424554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Конкурсные процедуры и заключение контрактов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3173190" y="3450065"/>
        <a:ext cx="994182" cy="471580"/>
      </dsp:txXfrm>
    </dsp:sp>
    <dsp:sp modelId="{A1E7EFED-74B5-4C4C-A2C9-AB4008B39B8C}">
      <dsp:nvSpPr>
        <dsp:cNvPr id="0" name=""/>
        <dsp:cNvSpPr/>
      </dsp:nvSpPr>
      <dsp:spPr>
        <a:xfrm>
          <a:off x="1940579" y="3424554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Выполнение ККР и подготовка КПТР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1966090" y="3450065"/>
        <a:ext cx="994182" cy="471580"/>
      </dsp:txXfrm>
    </dsp:sp>
    <dsp:sp modelId="{0C728189-B67B-4AC0-B84D-93F61CA39E1E}">
      <dsp:nvSpPr>
        <dsp:cNvPr id="0" name=""/>
        <dsp:cNvSpPr/>
      </dsp:nvSpPr>
      <dsp:spPr>
        <a:xfrm>
          <a:off x="909887" y="2648645"/>
          <a:ext cx="1257203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Согласительные комиссии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935398" y="2674156"/>
        <a:ext cx="1206181" cy="471580"/>
      </dsp:txXfrm>
    </dsp:sp>
    <dsp:sp modelId="{2F7322A1-6C05-4BB5-9DB7-BB76963233FA}">
      <dsp:nvSpPr>
        <dsp:cNvPr id="0" name=""/>
        <dsp:cNvSpPr/>
      </dsp:nvSpPr>
      <dsp:spPr>
        <a:xfrm>
          <a:off x="806276" y="1459883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+mn-lt"/>
            </a:rPr>
            <a:t>Утверждение КПТР</a:t>
          </a:r>
          <a:endParaRPr lang="ru-RU" sz="1000" b="1" kern="1200" dirty="0">
            <a:solidFill>
              <a:srgbClr val="002060"/>
            </a:solidFill>
            <a:latin typeface="+mn-lt"/>
          </a:endParaRPr>
        </a:p>
      </dsp:txBody>
      <dsp:txXfrm>
        <a:off x="831787" y="1485394"/>
        <a:ext cx="994182" cy="471580"/>
      </dsp:txXfrm>
    </dsp:sp>
    <dsp:sp modelId="{6487B19A-2ECB-4DCD-928A-27F18B5F9F00}">
      <dsp:nvSpPr>
        <dsp:cNvPr id="0" name=""/>
        <dsp:cNvSpPr/>
      </dsp:nvSpPr>
      <dsp:spPr>
        <a:xfrm>
          <a:off x="1409826" y="414503"/>
          <a:ext cx="1045204" cy="52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+mn-lt"/>
            </a:rPr>
            <a:t>Внесение сведений в ЕГРН</a:t>
          </a:r>
          <a:endParaRPr lang="ru-RU" sz="1000" b="1" kern="1200" dirty="0">
            <a:solidFill>
              <a:srgbClr val="002060"/>
            </a:solidFill>
            <a:latin typeface="+mn-lt"/>
          </a:endParaRPr>
        </a:p>
      </dsp:txBody>
      <dsp:txXfrm>
        <a:off x="1435337" y="440014"/>
        <a:ext cx="994182" cy="4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754B-62A0-4397-A855-BB0C2DE47EF7}">
      <dsp:nvSpPr>
        <dsp:cNvPr id="0" name=""/>
        <dsp:cNvSpPr/>
      </dsp:nvSpPr>
      <dsp:spPr>
        <a:xfrm>
          <a:off x="-4923227" y="-285467"/>
          <a:ext cx="5788919" cy="5788919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E4E40-3CA3-435E-BA89-CB3CEFCFA88D}">
      <dsp:nvSpPr>
        <dsp:cNvPr id="0" name=""/>
        <dsp:cNvSpPr/>
      </dsp:nvSpPr>
      <dsp:spPr>
        <a:xfrm>
          <a:off x="343547" y="558001"/>
          <a:ext cx="3033942" cy="670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44260">
              <a:srgbClr val="E4EEFA"/>
            </a:gs>
            <a:gs pos="4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70C0"/>
              </a:solidFill>
            </a:rPr>
            <a:t>Направление оперативной информации </a:t>
          </a:r>
          <a:endParaRPr lang="en-US" sz="900" b="1" kern="1200" dirty="0" smtClean="0">
            <a:solidFill>
              <a:srgbClr val="0070C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70C0"/>
              </a:solidFill>
            </a:rPr>
            <a:t>о </a:t>
          </a:r>
          <a:r>
            <a:rPr lang="ru-RU" sz="900" b="1" kern="1200" dirty="0">
              <a:solidFill>
                <a:srgbClr val="0070C0"/>
              </a:solidFill>
            </a:rPr>
            <a:t>ходе исполнения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FF0000"/>
              </a:solidFill>
            </a:rPr>
            <a:t>еженедельно</a:t>
          </a:r>
        </a:p>
      </dsp:txBody>
      <dsp:txXfrm>
        <a:off x="343547" y="558001"/>
        <a:ext cx="3033942" cy="670066"/>
      </dsp:txXfrm>
    </dsp:sp>
    <dsp:sp modelId="{0547ADDF-3F62-4B07-B2D2-0723711FA1F6}">
      <dsp:nvSpPr>
        <dsp:cNvPr id="0" name=""/>
        <dsp:cNvSpPr/>
      </dsp:nvSpPr>
      <dsp:spPr>
        <a:xfrm>
          <a:off x="830" y="629212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159B24-240C-4239-889C-D75EB47589F1}">
      <dsp:nvSpPr>
        <dsp:cNvPr id="0" name=""/>
        <dsp:cNvSpPr/>
      </dsp:nvSpPr>
      <dsp:spPr>
        <a:xfrm>
          <a:off x="550640" y="1222754"/>
          <a:ext cx="2814969" cy="719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8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70C0"/>
              </a:solidFill>
            </a:rPr>
            <a:t>Направление отчета о соблюдении условий предоставления субсидии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0000"/>
              </a:solidFill>
            </a:rPr>
            <a:t>февраль</a:t>
          </a:r>
          <a:endParaRPr lang="ru-RU" sz="900" b="1" kern="1200" dirty="0">
            <a:solidFill>
              <a:srgbClr val="FF0000"/>
            </a:solidFill>
          </a:endParaRPr>
        </a:p>
      </dsp:txBody>
      <dsp:txXfrm>
        <a:off x="550640" y="1222754"/>
        <a:ext cx="2814969" cy="719827"/>
      </dsp:txXfrm>
    </dsp:sp>
    <dsp:sp modelId="{33B67E56-FCD9-4DE0-A8BA-84F31EE8BC61}">
      <dsp:nvSpPr>
        <dsp:cNvPr id="0" name=""/>
        <dsp:cNvSpPr/>
      </dsp:nvSpPr>
      <dsp:spPr>
        <a:xfrm>
          <a:off x="373141" y="1308055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511E6F-96DE-4741-BC6D-5A1EBA6BAE87}">
      <dsp:nvSpPr>
        <dsp:cNvPr id="0" name=""/>
        <dsp:cNvSpPr/>
      </dsp:nvSpPr>
      <dsp:spPr>
        <a:xfrm>
          <a:off x="770058" y="1934306"/>
          <a:ext cx="2603820" cy="670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Проведение заседаний рабочих групп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FF0000"/>
              </a:solidFill>
            </a:rPr>
            <a:t>не реже 1 раза в месяц</a:t>
          </a:r>
        </a:p>
      </dsp:txBody>
      <dsp:txXfrm>
        <a:off x="770058" y="1934306"/>
        <a:ext cx="2603820" cy="670958"/>
      </dsp:txXfrm>
    </dsp:sp>
    <dsp:sp modelId="{554DEE06-BFCA-41EA-AA63-8ABEFEC50537}">
      <dsp:nvSpPr>
        <dsp:cNvPr id="0" name=""/>
        <dsp:cNvSpPr/>
      </dsp:nvSpPr>
      <dsp:spPr>
        <a:xfrm>
          <a:off x="543389" y="1986898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FD473A-3EA6-40C9-857E-BF35907FAB06}">
      <dsp:nvSpPr>
        <dsp:cNvPr id="0" name=""/>
        <dsp:cNvSpPr/>
      </dsp:nvSpPr>
      <dsp:spPr>
        <a:xfrm>
          <a:off x="770058" y="2612848"/>
          <a:ext cx="2603820" cy="670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72708">
              <a:schemeClr val="bg2"/>
            </a:gs>
            <a:gs pos="88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Проведение селекторных совещаний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FF0000"/>
              </a:solidFill>
            </a:rPr>
            <a:t>1 раз в 2 месяца</a:t>
          </a:r>
        </a:p>
      </dsp:txBody>
      <dsp:txXfrm>
        <a:off x="770058" y="2612848"/>
        <a:ext cx="2603820" cy="670700"/>
      </dsp:txXfrm>
    </dsp:sp>
    <dsp:sp modelId="{CC1F4E71-C398-4067-A4F2-83DBF90E4AD7}">
      <dsp:nvSpPr>
        <dsp:cNvPr id="0" name=""/>
        <dsp:cNvSpPr/>
      </dsp:nvSpPr>
      <dsp:spPr>
        <a:xfrm>
          <a:off x="543389" y="2665311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FB5986-BB17-41A3-815C-8D904A7035EE}">
      <dsp:nvSpPr>
        <dsp:cNvPr id="0" name=""/>
        <dsp:cNvSpPr/>
      </dsp:nvSpPr>
      <dsp:spPr>
        <a:xfrm>
          <a:off x="583259" y="3274842"/>
          <a:ext cx="2807170" cy="704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82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Предоставление отчетов о расходах </a:t>
          </a:r>
          <a:endParaRPr lang="en-US" sz="900" b="1" kern="1200" dirty="0" smtClean="0">
            <a:solidFill>
              <a:srgbClr val="0070C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70C0"/>
              </a:solidFill>
            </a:rPr>
            <a:t>за </a:t>
          </a:r>
          <a:r>
            <a:rPr lang="ru-RU" sz="900" b="1" kern="1200" dirty="0">
              <a:solidFill>
                <a:srgbClr val="0070C0"/>
              </a:solidFill>
            </a:rPr>
            <a:t>1-4 </a:t>
          </a:r>
          <a:r>
            <a:rPr lang="ru-RU" sz="900" b="1" kern="1200" dirty="0" smtClean="0">
              <a:solidFill>
                <a:srgbClr val="0070C0"/>
              </a:solidFill>
            </a:rPr>
            <a:t>кварталы </a:t>
          </a:r>
          <a:endParaRPr lang="ru-RU" sz="900" b="1" kern="1200" dirty="0">
            <a:solidFill>
              <a:srgbClr val="0070C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FF0000"/>
              </a:solidFill>
            </a:rPr>
            <a:t>10 число месяца после </a:t>
          </a:r>
          <a:r>
            <a:rPr lang="ru-RU" sz="900" b="1" kern="1200" dirty="0" smtClean="0">
              <a:solidFill>
                <a:srgbClr val="FF0000"/>
              </a:solidFill>
            </a:rPr>
            <a:t/>
          </a:r>
          <a:br>
            <a:rPr lang="ru-RU" sz="900" b="1" kern="1200" dirty="0" smtClean="0">
              <a:solidFill>
                <a:srgbClr val="FF0000"/>
              </a:solidFill>
            </a:rPr>
          </a:br>
          <a:r>
            <a:rPr lang="ru-RU" sz="900" b="1" kern="1200" dirty="0" err="1" smtClean="0">
              <a:solidFill>
                <a:srgbClr val="FF0000"/>
              </a:solidFill>
            </a:rPr>
            <a:t>отч</a:t>
          </a:r>
          <a:r>
            <a:rPr lang="ru-RU" sz="900" b="1" kern="1200" dirty="0">
              <a:solidFill>
                <a:srgbClr val="FF0000"/>
              </a:solidFill>
            </a:rPr>
            <a:t>. кв</a:t>
          </a:r>
          <a:r>
            <a:rPr lang="ru-RU" sz="900" b="1" kern="1200" dirty="0">
              <a:solidFill>
                <a:srgbClr val="0070C0"/>
              </a:solidFill>
            </a:rPr>
            <a:t>.</a:t>
          </a:r>
        </a:p>
      </dsp:txBody>
      <dsp:txXfrm>
        <a:off x="583259" y="3274842"/>
        <a:ext cx="2807170" cy="704397"/>
      </dsp:txXfrm>
    </dsp:sp>
    <dsp:sp modelId="{D22424A7-A638-4DD4-80D3-D93B35765729}">
      <dsp:nvSpPr>
        <dsp:cNvPr id="0" name=""/>
        <dsp:cNvSpPr/>
      </dsp:nvSpPr>
      <dsp:spPr>
        <a:xfrm>
          <a:off x="373141" y="3344154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1E13A87-D6B8-42EE-B3C1-07FAC65C06CE}">
      <dsp:nvSpPr>
        <dsp:cNvPr id="0" name=""/>
        <dsp:cNvSpPr/>
      </dsp:nvSpPr>
      <dsp:spPr>
        <a:xfrm>
          <a:off x="158127" y="3950893"/>
          <a:ext cx="3285122" cy="709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91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267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Предоставление отчета о достижении показателя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0000"/>
              </a:solidFill>
            </a:rPr>
            <a:t>5 </a:t>
          </a:r>
          <a:r>
            <a:rPr lang="ru-RU" sz="900" b="1" kern="1200" dirty="0">
              <a:solidFill>
                <a:srgbClr val="FF0000"/>
              </a:solidFill>
            </a:rPr>
            <a:t>февраля</a:t>
          </a:r>
        </a:p>
      </dsp:txBody>
      <dsp:txXfrm>
        <a:off x="158127" y="3950893"/>
        <a:ext cx="3285122" cy="709983"/>
      </dsp:txXfrm>
    </dsp:sp>
    <dsp:sp modelId="{B6E230B8-1DFA-49E8-ACEC-5D38D3200457}">
      <dsp:nvSpPr>
        <dsp:cNvPr id="0" name=""/>
        <dsp:cNvSpPr/>
      </dsp:nvSpPr>
      <dsp:spPr>
        <a:xfrm>
          <a:off x="830" y="4022997"/>
          <a:ext cx="565774" cy="5657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0.16256</cdr:x>
      <cdr:y>0.35027</cdr:y>
    </cdr:from>
    <cdr:to>
      <cdr:x>0.84371</cdr:x>
      <cdr:y>0.67285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971969-EA8E-4353-B374-EA08244428CA}"/>
            </a:ext>
          </a:extLst>
        </cdr:cNvPr>
        <cdr:cNvSpPr txBox="1"/>
      </cdr:nvSpPr>
      <cdr:spPr>
        <a:xfrm xmlns:a="http://schemas.openxmlformats.org/drawingml/2006/main">
          <a:off x="232977" y="403097"/>
          <a:ext cx="976189" cy="371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/>
              </a:solidFill>
            </a:rPr>
            <a:t>32,2</a:t>
          </a:r>
          <a:r>
            <a:rPr lang="en-US" sz="1400" b="1" dirty="0" smtClean="0">
              <a:solidFill>
                <a:schemeClr val="accent3"/>
              </a:solidFill>
            </a:rPr>
            <a:t>%</a:t>
          </a:r>
          <a:endParaRPr lang="ru-RU" sz="1400" b="1" dirty="0">
            <a:solidFill>
              <a:schemeClr val="accent3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0.18062</cdr:x>
      <cdr:y>0.37276</cdr:y>
    </cdr:from>
    <cdr:to>
      <cdr:x>0.85323</cdr:x>
      <cdr:y>0.69534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971969-EA8E-4353-B374-EA08244428CA}"/>
            </a:ext>
          </a:extLst>
        </cdr:cNvPr>
        <cdr:cNvSpPr txBox="1"/>
      </cdr:nvSpPr>
      <cdr:spPr>
        <a:xfrm xmlns:a="http://schemas.openxmlformats.org/drawingml/2006/main">
          <a:off x="258861" y="428980"/>
          <a:ext cx="963949" cy="371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/>
              </a:solidFill>
            </a:rPr>
            <a:t>69,8</a:t>
          </a:r>
          <a:r>
            <a:rPr lang="en-US" sz="1400" b="1" dirty="0" smtClean="0">
              <a:solidFill>
                <a:schemeClr val="accent3"/>
              </a:solidFill>
            </a:rPr>
            <a:t>%</a:t>
          </a:r>
          <a:endParaRPr lang="ru-RU" sz="1400" b="1" dirty="0">
            <a:solidFill>
              <a:schemeClr val="accent3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0.00262</cdr:x>
      <cdr:y>0</cdr:y>
    </cdr:from>
    <cdr:to>
      <cdr:x>0.96065</cdr:x>
      <cdr:y>0.17872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626" y="0"/>
          <a:ext cx="3150729" cy="6339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2762" cy="340914"/>
          </a:xfrm>
          <a:prstGeom prst="rect">
            <a:avLst/>
          </a:prstGeom>
        </p:spPr>
        <p:txBody>
          <a:bodyPr vert="horz" lIns="86707" tIns="43353" rIns="86707" bIns="43353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890" y="10"/>
            <a:ext cx="4304348" cy="340914"/>
          </a:xfrm>
          <a:prstGeom prst="rect">
            <a:avLst/>
          </a:prstGeom>
        </p:spPr>
        <p:txBody>
          <a:bodyPr vert="horz" lIns="86707" tIns="43353" rIns="86707" bIns="43353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17.05.2023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58352"/>
            <a:ext cx="4302762" cy="340914"/>
          </a:xfrm>
          <a:prstGeom prst="rect">
            <a:avLst/>
          </a:prstGeom>
        </p:spPr>
        <p:txBody>
          <a:bodyPr vert="horz" lIns="86707" tIns="43353" rIns="86707" bIns="43353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890" y="6458352"/>
            <a:ext cx="4304348" cy="340914"/>
          </a:xfrm>
          <a:prstGeom prst="rect">
            <a:avLst/>
          </a:prstGeom>
        </p:spPr>
        <p:txBody>
          <a:bodyPr vert="horz" lIns="86707" tIns="43353" rIns="86707" bIns="43353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3129" cy="340725"/>
          </a:xfrm>
          <a:prstGeom prst="rect">
            <a:avLst/>
          </a:prstGeom>
        </p:spPr>
        <p:txBody>
          <a:bodyPr vert="horz" lIns="46222" tIns="23112" rIns="46222" bIns="23112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43" y="4"/>
            <a:ext cx="4303129" cy="340725"/>
          </a:xfrm>
          <a:prstGeom prst="rect">
            <a:avLst/>
          </a:prstGeom>
        </p:spPr>
        <p:txBody>
          <a:bodyPr vert="horz" lIns="46222" tIns="23112" rIns="46222" bIns="23112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17.05.2023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22" tIns="23112" rIns="46222" bIns="231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74" y="3271748"/>
            <a:ext cx="7944477" cy="2678095"/>
          </a:xfrm>
          <a:prstGeom prst="rect">
            <a:avLst/>
          </a:prstGeom>
        </p:spPr>
        <p:txBody>
          <a:bodyPr vert="horz" lIns="46222" tIns="23112" rIns="46222" bIns="231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58546"/>
            <a:ext cx="4303129" cy="340725"/>
          </a:xfrm>
          <a:prstGeom prst="rect">
            <a:avLst/>
          </a:prstGeom>
        </p:spPr>
        <p:txBody>
          <a:bodyPr vert="horz" lIns="46222" tIns="23112" rIns="46222" bIns="23112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43" y="6458546"/>
            <a:ext cx="4303129" cy="340725"/>
          </a:xfrm>
          <a:prstGeom prst="rect">
            <a:avLst/>
          </a:prstGeom>
        </p:spPr>
        <p:txBody>
          <a:bodyPr vert="horz" lIns="46222" tIns="23112" rIns="46222" bIns="23112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488950"/>
            <a:ext cx="5707062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D875-7CA7-4683-B586-34E1A4A09D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7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76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76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76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76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0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488950"/>
            <a:ext cx="5707062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D875-7CA7-4683-B586-34E1A4A09D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615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0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"/>
            <a:ext cx="10534651" cy="8254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8860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 userDrawn="1"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68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07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1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9600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4307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57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45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2231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9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37" r:id="rId12"/>
    <p:sldLayoutId id="2147484335" r:id="rId13"/>
    <p:sldLayoutId id="2147484336" r:id="rId14"/>
    <p:sldLayoutId id="2147484306" r:id="rId15"/>
    <p:sldLayoutId id="2147484307" r:id="rId16"/>
    <p:sldLayoutId id="2147484339" r:id="rId17"/>
    <p:sldLayoutId id="214748434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emf"/><Relationship Id="rId12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0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emf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3" Type="http://schemas.openxmlformats.org/officeDocument/2006/relationships/image" Target="../media/image19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009AB666-0222-4717-9E13-4201CD4DB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0" y="-18494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7" y="1595"/>
          <a:ext cx="195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7" y="1595"/>
                        <a:ext cx="195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6606CED7-1700-A14B-9EC7-E137772CA85D}"/>
              </a:ext>
            </a:extLst>
          </p:cNvPr>
          <p:cNvSpPr txBox="1">
            <a:spLocks/>
          </p:cNvSpPr>
          <p:nvPr/>
        </p:nvSpPr>
        <p:spPr>
          <a:xfrm>
            <a:off x="134977" y="885046"/>
            <a:ext cx="7078369" cy="4807600"/>
          </a:xfrm>
        </p:spPr>
        <p:txBody>
          <a:bodyPr lIns="65273" tIns="32641" rIns="65273" bIns="3264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39505E"/>
                </a:solidFill>
                <a:cs typeface="Arial" panose="020B0604020202020204" pitchFamily="34" charset="0"/>
              </a:rPr>
              <a:t>Порядок проведения комплексных кадастровых работ </a:t>
            </a:r>
            <a:r>
              <a:rPr lang="ru-RU" sz="1600" dirty="0" smtClean="0">
                <a:solidFill>
                  <a:srgbClr val="39505E"/>
                </a:solidFill>
                <a:cs typeface="Arial" panose="020B0604020202020204" pitchFamily="34" charset="0"/>
              </a:rPr>
              <a:t>__________________________________________________</a:t>
            </a: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667" b="1" dirty="0" smtClean="0">
                <a:solidFill>
                  <a:srgbClr val="39505E"/>
                </a:solidFill>
                <a:cs typeface="Arial" panose="020B0604020202020204" pitchFamily="34" charset="0"/>
              </a:rPr>
              <a:t>Харитов Максим Дмитриевич</a:t>
            </a:r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Май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2023,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г. Новосибирск</a:t>
            </a:r>
            <a:endParaRPr lang="ru-RU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  <a:p>
            <a:pPr algn="ctr"/>
            <a:endParaRPr lang="ru-RU" sz="2667" b="1" dirty="0">
              <a:solidFill>
                <a:srgbClr val="39505E"/>
              </a:solidFill>
              <a:cs typeface="Arial" panose="020B0604020202020204" pitchFamily="34" charset="0"/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6606CED7-1700-A14B-9EC7-E137772CA85D}"/>
              </a:ext>
            </a:extLst>
          </p:cNvPr>
          <p:cNvSpPr txBox="1">
            <a:spLocks/>
          </p:cNvSpPr>
          <p:nvPr/>
        </p:nvSpPr>
        <p:spPr>
          <a:xfrm>
            <a:off x="384217" y="1486709"/>
            <a:ext cx="6004291" cy="3412047"/>
          </a:xfrm>
        </p:spPr>
        <p:txBody>
          <a:bodyPr lIns="65273" tIns="32641" rIns="65273" bIns="3264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92032" y="2623642"/>
            <a:ext cx="2388660" cy="2399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3C540C-704E-4613-9F0D-30351564FE5F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313C7-2EB2-44B7-B8DB-D4D8CAF3E45C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4D9C79-BFE9-4041-8C56-9751DED1C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4" name="Graphic 8">
            <a:extLst>
              <a:ext uri="{FF2B5EF4-FFF2-40B4-BE49-F238E27FC236}">
                <a16:creationId xmlns:a16="http://schemas.microsoft.com/office/drawing/2014/main" id="{D63BB6CE-DE97-431A-AEF9-547E73110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09" y="2623642"/>
            <a:ext cx="2596306" cy="259630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462586" y="2736501"/>
            <a:ext cx="3682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Успеха можно достичь, работая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 команде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Предложения и рекомендации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012" y="1063223"/>
            <a:ext cx="10962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Ускорить</a:t>
            </a:r>
            <a:r>
              <a:rPr lang="ru-RU" sz="2000" b="1" dirty="0" smtClean="0">
                <a:solidFill>
                  <a:schemeClr val="accent2"/>
                </a:solidFill>
              </a:rPr>
              <a:t> закупочные процедуры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chemeClr val="accent2"/>
                </a:solidFill>
              </a:rPr>
              <a:t>заключить контракты </a:t>
            </a:r>
            <a:r>
              <a:rPr lang="ru-RU" sz="2000" dirty="0" smtClean="0">
                <a:solidFill>
                  <a:srgbClr val="002060"/>
                </a:solidFill>
              </a:rPr>
              <a:t>на всю сумму предоставленной субсидии и запланированной в региональном бюджете на ККР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924B64-DDA9-4F78-AAF1-BF55328EA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920" y="5436087"/>
            <a:ext cx="658648" cy="8528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" y="5573775"/>
            <a:ext cx="381500" cy="3793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4012" y="4290830"/>
            <a:ext cx="674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77465">
              <a:buClr>
                <a:srgbClr val="00B050"/>
              </a:buClr>
              <a:tabLst>
                <a:tab pos="120648" algn="l"/>
                <a:tab pos="241294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Завершить контракты </a:t>
            </a:r>
            <a:r>
              <a:rPr lang="ru-RU" sz="2000" b="1" dirty="0" smtClean="0">
                <a:solidFill>
                  <a:schemeClr val="accent2"/>
                </a:solidFill>
              </a:rPr>
              <a:t>до 16 ноября 2023 года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4181" y="3076544"/>
            <a:ext cx="10466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dirty="0" smtClean="0">
                <a:solidFill>
                  <a:schemeClr val="accent2"/>
                </a:solidFill>
              </a:rPr>
              <a:t>предварительную проверку КПТР </a:t>
            </a:r>
            <a:r>
              <a:rPr lang="ru-RU" sz="2000" dirty="0" smtClean="0">
                <a:solidFill>
                  <a:srgbClr val="002060"/>
                </a:solidFill>
              </a:rPr>
              <a:t>в рамках согласительных комиссий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9770" y="3700892"/>
            <a:ext cx="1100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Обеспечить представление </a:t>
            </a:r>
            <a:r>
              <a:rPr lang="ru-RU" sz="2000" b="1" dirty="0" smtClean="0">
                <a:solidFill>
                  <a:schemeClr val="accent2"/>
                </a:solidFill>
              </a:rPr>
              <a:t>КПТР</a:t>
            </a:r>
            <a:r>
              <a:rPr lang="ru-RU" sz="2000" dirty="0" smtClean="0">
                <a:solidFill>
                  <a:srgbClr val="002060"/>
                </a:solidFill>
              </a:rPr>
              <a:t> в орган регистрации прав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до 30 октября 2023 года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013" y="5505113"/>
            <a:ext cx="9237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Информировать исполнителей о правиле </a:t>
            </a:r>
            <a:r>
              <a:rPr lang="ru-RU" sz="2000" b="1" dirty="0" smtClean="0">
                <a:solidFill>
                  <a:schemeClr val="accent2"/>
                </a:solidFill>
              </a:rPr>
              <a:t>«КПТР не более 1000 объектов»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5521" y="4895514"/>
            <a:ext cx="7280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Обеспечить исполнение кассы </a:t>
            </a:r>
            <a:r>
              <a:rPr lang="ru-RU" sz="2000" b="1" dirty="0" smtClean="0">
                <a:solidFill>
                  <a:schemeClr val="accent2"/>
                </a:solidFill>
              </a:rPr>
              <a:t>до 1 декабря 2023 года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0" y="1137015"/>
            <a:ext cx="381500" cy="3793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15" y="1864601"/>
            <a:ext cx="381500" cy="3793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6" y="3076380"/>
            <a:ext cx="381500" cy="3793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1" y="3666317"/>
            <a:ext cx="381500" cy="3793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2" y="4310237"/>
            <a:ext cx="381500" cy="3793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5" y="4935698"/>
            <a:ext cx="381500" cy="37930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48930" y="2462027"/>
            <a:ext cx="10466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Доводить до исполнителей </a:t>
            </a:r>
            <a:r>
              <a:rPr lang="ru-RU" sz="2000" b="1" dirty="0" smtClean="0">
                <a:solidFill>
                  <a:schemeClr val="accent2"/>
                </a:solidFill>
              </a:rPr>
              <a:t>порядок направления извещений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84028A3-9C73-42CC-90F1-681C643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2" y="2461864"/>
            <a:ext cx="381500" cy="37930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34181" y="1918946"/>
            <a:ext cx="1096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Применять при закупках </a:t>
            </a:r>
            <a:r>
              <a:rPr lang="ru-RU" sz="2000" b="1" dirty="0" smtClean="0">
                <a:solidFill>
                  <a:schemeClr val="accent2"/>
                </a:solidFill>
              </a:rPr>
              <a:t>типовое техническое задание 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009AB666-0222-4717-9E13-4201CD4DB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7" y="1595"/>
          <a:ext cx="195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7" y="1595"/>
                        <a:ext cx="195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6606CED7-1700-A14B-9EC7-E137772CA85D}"/>
              </a:ext>
            </a:extLst>
          </p:cNvPr>
          <p:cNvSpPr txBox="1">
            <a:spLocks/>
          </p:cNvSpPr>
          <p:nvPr/>
        </p:nvSpPr>
        <p:spPr>
          <a:xfrm>
            <a:off x="384217" y="1486709"/>
            <a:ext cx="6004291" cy="3412047"/>
          </a:xfrm>
        </p:spPr>
        <p:txBody>
          <a:bodyPr lIns="65273" tIns="32641" rIns="65273" bIns="3264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3C540C-704E-4613-9F0D-30351564FE5F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313C7-2EB2-44B7-B8DB-D4D8CAF3E45C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4D9C79-BFE9-4041-8C56-9751DED1C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4" name="Graphic 8">
            <a:extLst>
              <a:ext uri="{FF2B5EF4-FFF2-40B4-BE49-F238E27FC236}">
                <a16:creationId xmlns:a16="http://schemas.microsoft.com/office/drawing/2014/main" id="{D63BB6CE-DE97-431A-AEF9-547E73110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429" y="2687231"/>
            <a:ext cx="5858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СПАСИБО ЗА ВНИМАНИЕ!!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16" name="Graphic 273">
            <a:extLst>
              <a:ext uri="{FF2B5EF4-FFF2-40B4-BE49-F238E27FC236}">
                <a16:creationId xmlns:a16="http://schemas.microsoft.com/office/drawing/2014/main" id="{DBAB7018-87AE-42A4-B85D-1CAD647D49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64589" y="2560850"/>
            <a:ext cx="1778237" cy="177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255226" y="642261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077913" algn="l"/>
                <a:tab pos="5556250" algn="l"/>
              </a:tabLst>
            </a:pPr>
            <a:r>
              <a:rPr lang="ru-RU" dirty="0" smtClean="0"/>
              <a:t>Цели проведения комплексных кадастровых работ</a:t>
            </a:r>
            <a:endParaRPr lang="ru-RU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3154E12-6468-C50E-16F4-5A2E81E97044}"/>
              </a:ext>
            </a:extLst>
          </p:cNvPr>
          <p:cNvSpPr/>
          <p:nvPr/>
        </p:nvSpPr>
        <p:spPr>
          <a:xfrm>
            <a:off x="7165570" y="1061078"/>
            <a:ext cx="3009207" cy="491613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Российская Федерация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53" name="Chart 31">
            <a:extLst>
              <a:ext uri="{FF2B5EF4-FFF2-40B4-BE49-F238E27FC236}">
                <a16:creationId xmlns:a16="http://schemas.microsoft.com/office/drawing/2014/main" id="{C99B1925-EAD2-4C3E-A9C2-BE05B4504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489293"/>
              </p:ext>
            </p:extLst>
          </p:nvPr>
        </p:nvGraphicFramePr>
        <p:xfrm>
          <a:off x="7237026" y="1724715"/>
          <a:ext cx="1433147" cy="115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7254094" y="2950647"/>
            <a:ext cx="1252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ЗУ</a:t>
            </a:r>
            <a:r>
              <a:rPr lang="ru-RU" sz="1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без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границ </a:t>
            </a:r>
            <a:b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6" name="Chart 31">
            <a:extLst>
              <a:ext uri="{FF2B5EF4-FFF2-40B4-BE49-F238E27FC236}">
                <a16:creationId xmlns:a16="http://schemas.microsoft.com/office/drawing/2014/main" id="{C99B1925-EAD2-4C3E-A9C2-BE05B4504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48656"/>
              </p:ext>
            </p:extLst>
          </p:nvPr>
        </p:nvGraphicFramePr>
        <p:xfrm>
          <a:off x="8776834" y="1719104"/>
          <a:ext cx="1433147" cy="115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9075046" y="2922107"/>
            <a:ext cx="1099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ОКС </a:t>
            </a:r>
          </a:p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без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границ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604" y="1282416"/>
            <a:ext cx="53244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Уточнение</a:t>
            </a:r>
            <a:r>
              <a:rPr lang="ru-RU" sz="1600" dirty="0" smtClean="0">
                <a:solidFill>
                  <a:srgbClr val="002060"/>
                </a:solidFill>
              </a:rPr>
              <a:t> местоположения границ ЗУ и ОКС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Образование</a:t>
            </a:r>
            <a:r>
              <a:rPr lang="ru-RU" sz="1600" dirty="0" smtClean="0">
                <a:solidFill>
                  <a:srgbClr val="002060"/>
                </a:solidFill>
              </a:rPr>
              <a:t> новых ЗУ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Исправление</a:t>
            </a:r>
            <a:r>
              <a:rPr lang="ru-RU" sz="1600" dirty="0" smtClean="0">
                <a:solidFill>
                  <a:srgbClr val="002060"/>
                </a:solidFill>
              </a:rPr>
              <a:t> реестровых ошибок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Выявление </a:t>
            </a:r>
            <a:r>
              <a:rPr lang="ru-RU" sz="1600" dirty="0">
                <a:solidFill>
                  <a:srgbClr val="002060"/>
                </a:solidFill>
              </a:rPr>
              <a:t>правообладателей ранее учтенных ОН, самовольного захвата ЗУ и самовольных построек</a:t>
            </a:r>
          </a:p>
          <a:p>
            <a:pPr>
              <a:defRPr/>
            </a:pPr>
            <a:endParaRPr lang="ru-RU" sz="1600" b="1" dirty="0" smtClean="0">
              <a:solidFill>
                <a:srgbClr val="00CC99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1760871" y="3097872"/>
            <a:ext cx="21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7900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83" y="3839552"/>
            <a:ext cx="2106383" cy="26152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2804" r="3967" b="2493"/>
          <a:stretch/>
        </p:blipFill>
        <p:spPr>
          <a:xfrm>
            <a:off x="9100114" y="3809480"/>
            <a:ext cx="2149325" cy="26453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73492" y="6480644"/>
            <a:ext cx="100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до ККР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97484" y="6443098"/>
            <a:ext cx="118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после ККР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2023466" y="944235"/>
            <a:ext cx="1656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7900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023" y="3564791"/>
            <a:ext cx="54820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Увеличение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налогооблагаемой базы </a:t>
            </a:r>
            <a:r>
              <a:rPr lang="ru-RU" sz="1600" b="1" dirty="0">
                <a:ln/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+8,8% </a:t>
            </a:r>
            <a:r>
              <a:rPr lang="ru-RU" sz="1600" dirty="0">
                <a:ln/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 итогам года, следующего за годом проведения ККР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Освобождение </a:t>
            </a:r>
            <a:r>
              <a:rPr lang="ru-RU" sz="1600" dirty="0">
                <a:ln/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правообладателей от необходимости проведения кадастровых работ новых </a:t>
            </a:r>
            <a:r>
              <a:rPr lang="ru-RU" sz="1600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ЗУ (в среднем </a:t>
            </a:r>
            <a:r>
              <a:rPr lang="ru-RU" sz="1600" b="1" dirty="0" smtClean="0">
                <a:ln/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 тыс. </a:t>
            </a:r>
            <a:r>
              <a:rPr lang="ru-RU" sz="1600" b="1" dirty="0">
                <a:ln/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руб. за объект</a:t>
            </a:r>
            <a:r>
              <a:rPr lang="ru-RU" sz="1600" dirty="0" smtClean="0">
                <a:ln/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ln/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Выявление </a:t>
            </a:r>
            <a:r>
              <a:rPr lang="ru-RU" sz="1600" dirty="0">
                <a:solidFill>
                  <a:srgbClr val="002060"/>
                </a:solidFill>
              </a:rPr>
              <a:t>правообладателей ранее учтенных </a:t>
            </a:r>
            <a:r>
              <a:rPr lang="ru-RU" sz="1600" dirty="0" smtClean="0">
                <a:solidFill>
                  <a:srgbClr val="002060"/>
                </a:solidFill>
              </a:rPr>
              <a:t>ОН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Выявление </a:t>
            </a:r>
            <a:r>
              <a:rPr lang="ru-RU" sz="1600" dirty="0" smtClean="0">
                <a:solidFill>
                  <a:srgbClr val="002060"/>
                </a:solidFill>
              </a:rPr>
              <a:t>самовольного </a:t>
            </a:r>
            <a:r>
              <a:rPr lang="ru-RU" sz="1600" dirty="0">
                <a:solidFill>
                  <a:srgbClr val="002060"/>
                </a:solidFill>
              </a:rPr>
              <a:t>захвата ЗУ и самовольных </a:t>
            </a:r>
            <a:r>
              <a:rPr lang="ru-RU" sz="1600" dirty="0" smtClean="0">
                <a:solidFill>
                  <a:srgbClr val="002060"/>
                </a:solidFill>
              </a:rPr>
              <a:t>построек и применение мер реагирования (направление информации Заказчику и в </a:t>
            </a:r>
            <a:r>
              <a:rPr lang="ru-RU" sz="1600" dirty="0" err="1" smtClean="0">
                <a:solidFill>
                  <a:srgbClr val="002060"/>
                </a:solidFill>
              </a:rPr>
              <a:t>Госземнадзор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CC99"/>
                </a:solidFill>
              </a:rPr>
              <a:t>Снижение </a:t>
            </a:r>
            <a:r>
              <a:rPr lang="ru-RU" sz="1600" dirty="0" smtClean="0">
                <a:solidFill>
                  <a:srgbClr val="002060"/>
                </a:solidFill>
              </a:rPr>
              <a:t>земельных споров, </a:t>
            </a:r>
            <a:r>
              <a:rPr lang="ru-RU" sz="1600" b="1" dirty="0" smtClean="0">
                <a:solidFill>
                  <a:srgbClr val="00CC99"/>
                </a:solidFill>
              </a:rPr>
              <a:t>освобождение </a:t>
            </a:r>
          </a:p>
          <a:p>
            <a:pPr>
              <a:tabLst>
                <a:tab pos="265113" algn="l"/>
              </a:tabLst>
              <a:defRPr/>
            </a:pPr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правообладателей от судебных расходов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26430692"/>
              </p:ext>
            </p:extLst>
          </p:nvPr>
        </p:nvGraphicFramePr>
        <p:xfrm>
          <a:off x="6613239" y="1230026"/>
          <a:ext cx="2456873" cy="34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925900" y="0"/>
            <a:ext cx="10534651" cy="825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Финансирование комплексных кадастровых работ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78876073"/>
              </p:ext>
            </p:extLst>
          </p:nvPr>
        </p:nvGraphicFramePr>
        <p:xfrm>
          <a:off x="8839759" y="1175503"/>
          <a:ext cx="3694545" cy="342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8468211" y="1351004"/>
            <a:ext cx="142470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2133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9973306" y="1325693"/>
            <a:ext cx="240953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1867" b="1" dirty="0" smtClean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вне рамок </a:t>
            </a:r>
            <a:r>
              <a:rPr lang="ru-RU" sz="1867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НСПД</a:t>
            </a:r>
            <a:endParaRPr lang="ru-RU" sz="1867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6334186" y="1022517"/>
            <a:ext cx="36945" cy="568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8519279" y="821058"/>
            <a:ext cx="1725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32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</a:t>
            </a:r>
            <a:endParaRPr lang="ru-RU" sz="3200" b="1" dirty="0">
              <a:solidFill>
                <a:srgbClr val="FF79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6478794" y="1339714"/>
            <a:ext cx="240953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1867" b="1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рамках </a:t>
            </a:r>
            <a:r>
              <a:rPr lang="ru-RU" sz="1867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НСПД</a:t>
            </a:r>
            <a:endParaRPr lang="ru-RU" sz="1867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701215226"/>
              </p:ext>
            </p:extLst>
          </p:nvPr>
        </p:nvGraphicFramePr>
        <p:xfrm>
          <a:off x="331202" y="1231598"/>
          <a:ext cx="2345033" cy="333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1926187" y="864736"/>
            <a:ext cx="2152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32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ИТОГИ</a:t>
            </a:r>
            <a:endParaRPr lang="ru-RU" sz="3200" b="1" dirty="0">
              <a:solidFill>
                <a:srgbClr val="FF79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6468047" y="4938509"/>
            <a:ext cx="928836" cy="374778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18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2023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7594501" y="4974067"/>
            <a:ext cx="819262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10704145" y="4791808"/>
            <a:ext cx="1320036" cy="716638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1 242 333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ОН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72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6468047" y="5862168"/>
            <a:ext cx="962922" cy="374778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18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2024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7581628" y="5818142"/>
            <a:ext cx="819262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10704145" y="5662784"/>
            <a:ext cx="1302922" cy="68000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1 342 167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ОН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75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3402485" y="1501730"/>
            <a:ext cx="1146047" cy="435670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1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/>
              </a:rPr>
              <a:t>2021</a:t>
            </a:r>
            <a:endParaRPr lang="ru-RU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3853025" y="1934765"/>
            <a:ext cx="345058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3364703" y="3423354"/>
            <a:ext cx="1349355" cy="57959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202</a:t>
            </a:r>
            <a:r>
              <a:rPr lang="ru-RU" sz="1800" b="1" dirty="0" smtClean="0">
                <a:solidFill>
                  <a:srgbClr val="002060"/>
                </a:solidFill>
              </a:rPr>
              <a:t> 727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ОН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sp>
        <p:nvSpPr>
          <p:cNvPr id="82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5020091" y="1501340"/>
            <a:ext cx="1062042" cy="436060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1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/>
              </a:rPr>
              <a:t>2022</a:t>
            </a:r>
            <a:endParaRPr lang="ru-RU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8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4902756" y="3408088"/>
            <a:ext cx="1350264" cy="57959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919</a:t>
            </a:r>
            <a:r>
              <a:rPr lang="ru-RU" sz="1800" b="1" dirty="0" smtClean="0">
                <a:solidFill>
                  <a:srgbClr val="002060"/>
                </a:solidFill>
              </a:rPr>
              <a:t> 004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ОН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372596" y="1405833"/>
            <a:ext cx="142470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2133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млн руб.</a:t>
            </a:r>
          </a:p>
        </p:txBody>
      </p:sp>
      <p:graphicFrame>
        <p:nvGraphicFramePr>
          <p:cNvPr id="92" name="Таблица 9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8393407"/>
              </p:ext>
            </p:extLst>
          </p:nvPr>
        </p:nvGraphicFramePr>
        <p:xfrm>
          <a:off x="432588" y="4695390"/>
          <a:ext cx="5616567" cy="1753945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2053347">
                  <a:extLst>
                    <a:ext uri="{9D8B030D-6E8A-4147-A177-3AD203B41FA5}">
                      <a16:colId xmlns:a16="http://schemas.microsoft.com/office/drawing/2014/main" val="1719028799"/>
                    </a:ext>
                  </a:extLst>
                </a:gridCol>
                <a:gridCol w="1481153">
                  <a:extLst>
                    <a:ext uri="{9D8B030D-6E8A-4147-A177-3AD203B41FA5}">
                      <a16:colId xmlns:a16="http://schemas.microsoft.com/office/drawing/2014/main" val="76830859"/>
                    </a:ext>
                  </a:extLst>
                </a:gridCol>
                <a:gridCol w="778968">
                  <a:extLst>
                    <a:ext uri="{9D8B030D-6E8A-4147-A177-3AD203B41FA5}">
                      <a16:colId xmlns:a16="http://schemas.microsoft.com/office/drawing/2014/main" val="1535239513"/>
                    </a:ext>
                  </a:extLst>
                </a:gridCol>
                <a:gridCol w="1303099">
                  <a:extLst>
                    <a:ext uri="{9D8B030D-6E8A-4147-A177-3AD203B41FA5}">
                      <a16:colId xmlns:a16="http://schemas.microsoft.com/office/drawing/2014/main" val="3849029801"/>
                    </a:ext>
                  </a:extLst>
                </a:gridCol>
              </a:tblGrid>
              <a:tr h="298641">
                <a:tc gridSpan="4">
                  <a:txBody>
                    <a:bodyPr/>
                    <a:lstStyle/>
                    <a:p>
                      <a:pPr marL="72000"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Итоги ККР 2022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396705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Субъект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РФ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i="0" u="none" strike="noStrike" dirty="0" smtClean="0">
                          <a:solidFill>
                            <a:srgbClr val="00CC99"/>
                          </a:solidFill>
                          <a:effectLst/>
                          <a:latin typeface="+mn-lt"/>
                        </a:rPr>
                        <a:t>ФБ + РБ, </a:t>
                      </a:r>
                    </a:p>
                    <a:p>
                      <a:pPr marL="72000"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CC99"/>
                          </a:solidFill>
                          <a:effectLst/>
                          <a:latin typeface="+mn-lt"/>
                        </a:rPr>
                        <a:t>План,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ОН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Факт,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ОН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77548"/>
                  </a:ext>
                </a:extLst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19 539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14 057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31 202 (222%)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0564"/>
                  </a:ext>
                </a:extLst>
              </a:tr>
              <a:tr h="22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Красноярский край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5 022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2 790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2 906 (104%)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038905"/>
                  </a:ext>
                </a:extLst>
              </a:tr>
              <a:tr h="213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Калужская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27 931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24 500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41 120 (168%)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77266"/>
                  </a:ext>
                </a:extLst>
              </a:tr>
              <a:tr h="22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Томская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30 411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34 902 (249%)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20978"/>
                  </a:ext>
                </a:extLst>
              </a:tr>
              <a:tr h="179439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891047"/>
                  </a:ext>
                </a:extLst>
              </a:tr>
            </a:tbl>
          </a:graphicData>
        </a:graphic>
      </p:graphicFrame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D5B21F47-D7B8-7541-8B1F-CA29DC6D488D}"/>
              </a:ext>
            </a:extLst>
          </p:cNvPr>
          <p:cNvSpPr>
            <a:spLocks/>
          </p:cNvSpPr>
          <p:nvPr/>
        </p:nvSpPr>
        <p:spPr>
          <a:xfrm>
            <a:off x="432588" y="4701436"/>
            <a:ext cx="5635597" cy="1747900"/>
          </a:xfrm>
          <a:prstGeom prst="roundRect">
            <a:avLst>
              <a:gd name="adj" fmla="val 2775"/>
            </a:avLst>
          </a:prstGeom>
          <a:noFill/>
          <a:ln w="19050">
            <a:solidFill>
              <a:srgbClr val="00B1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9253">
              <a:defRPr/>
            </a:pPr>
            <a:r>
              <a:rPr lang="ru-RU" sz="556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6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3348941" y="2320463"/>
            <a:ext cx="1365117" cy="647035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</a:t>
            </a:r>
          </a:p>
          <a:p>
            <a:pPr algn="ctr"/>
            <a:r>
              <a:rPr lang="ru-RU" sz="1200" b="1" dirty="0">
                <a:solidFill>
                  <a:schemeClr val="accent2"/>
                </a:solidFill>
              </a:rPr>
              <a:t>с</a:t>
            </a:r>
            <a:r>
              <a:rPr lang="ru-RU" sz="1200" b="1" dirty="0" smtClean="0">
                <a:solidFill>
                  <a:schemeClr val="accent2"/>
                </a:solidFill>
              </a:rPr>
              <a:t>убъектов РФ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3830581" y="1996629"/>
            <a:ext cx="198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9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4902755" y="2324134"/>
            <a:ext cx="1334516" cy="64336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30 </a:t>
            </a:r>
          </a:p>
          <a:p>
            <a:pPr algn="ctr"/>
            <a:r>
              <a:rPr lang="ru-RU" sz="1200" b="1" dirty="0">
                <a:solidFill>
                  <a:schemeClr val="accent2"/>
                </a:solidFill>
              </a:rPr>
              <a:t>субъектов РФ 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100" name="Стрелка вправо 99"/>
          <p:cNvSpPr/>
          <p:nvPr/>
        </p:nvSpPr>
        <p:spPr>
          <a:xfrm rot="5400000">
            <a:off x="3825827" y="3010717"/>
            <a:ext cx="345058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Стрелка вправо 100"/>
          <p:cNvSpPr/>
          <p:nvPr/>
        </p:nvSpPr>
        <p:spPr>
          <a:xfrm rot="5400000">
            <a:off x="5400822" y="2941846"/>
            <a:ext cx="345058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 rot="5400000">
            <a:off x="5419184" y="1920525"/>
            <a:ext cx="345058" cy="433680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3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8442958" y="4865082"/>
            <a:ext cx="1334516" cy="64336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82 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субъекта </a:t>
            </a:r>
            <a:r>
              <a:rPr lang="ru-RU" sz="1200" b="1" dirty="0">
                <a:solidFill>
                  <a:schemeClr val="accent2"/>
                </a:solidFill>
              </a:rPr>
              <a:t>РФ 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9884883" y="5025348"/>
            <a:ext cx="819262" cy="403895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Rectangle: Rounded Corners 28">
            <a:extLst>
              <a:ext uri="{FF2B5EF4-FFF2-40B4-BE49-F238E27FC236}">
                <a16:creationId xmlns:a16="http://schemas.microsoft.com/office/drawing/2014/main" id="{A64EAE46-AF01-4B6B-9362-45522046E039}"/>
              </a:ext>
            </a:extLst>
          </p:cNvPr>
          <p:cNvSpPr/>
          <p:nvPr/>
        </p:nvSpPr>
        <p:spPr>
          <a:xfrm>
            <a:off x="8468211" y="5687576"/>
            <a:ext cx="1334516" cy="725754"/>
          </a:xfrm>
          <a:prstGeom prst="roundRect">
            <a:avLst/>
          </a:prstGeom>
          <a:solidFill>
            <a:srgbClr val="00CC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89 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субъектов </a:t>
            </a:r>
            <a:r>
              <a:rPr lang="ru-RU" sz="1200" b="1" dirty="0">
                <a:solidFill>
                  <a:schemeClr val="accent2"/>
                </a:solidFill>
              </a:rPr>
              <a:t>РФ 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9867769" y="5806183"/>
            <a:ext cx="819262" cy="403895"/>
          </a:xfrm>
          <a:prstGeom prst="rightArrow">
            <a:avLst/>
          </a:prstGeom>
          <a:gradFill>
            <a:gsLst>
              <a:gs pos="59600">
                <a:schemeClr val="tx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6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014"/>
              </p:ext>
            </p:extLst>
          </p:nvPr>
        </p:nvGraphicFramePr>
        <p:xfrm>
          <a:off x="0" y="842977"/>
          <a:ext cx="12203999" cy="5784952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294035">
                  <a:extLst>
                    <a:ext uri="{9D8B030D-6E8A-4147-A177-3AD203B41FA5}">
                      <a16:colId xmlns:a16="http://schemas.microsoft.com/office/drawing/2014/main" val="2618343416"/>
                    </a:ext>
                  </a:extLst>
                </a:gridCol>
                <a:gridCol w="2140019">
                  <a:extLst>
                    <a:ext uri="{9D8B030D-6E8A-4147-A177-3AD203B41FA5}">
                      <a16:colId xmlns:a16="http://schemas.microsoft.com/office/drawing/2014/main" val="1106453945"/>
                    </a:ext>
                  </a:extLst>
                </a:gridCol>
                <a:gridCol w="1327196">
                  <a:extLst>
                    <a:ext uri="{9D8B030D-6E8A-4147-A177-3AD203B41FA5}">
                      <a16:colId xmlns:a16="http://schemas.microsoft.com/office/drawing/2014/main" val="3717959337"/>
                    </a:ext>
                  </a:extLst>
                </a:gridCol>
                <a:gridCol w="1327196">
                  <a:extLst>
                    <a:ext uri="{9D8B030D-6E8A-4147-A177-3AD203B41FA5}">
                      <a16:colId xmlns:a16="http://schemas.microsoft.com/office/drawing/2014/main" val="1315287821"/>
                    </a:ext>
                  </a:extLst>
                </a:gridCol>
                <a:gridCol w="1461161">
                  <a:extLst>
                    <a:ext uri="{9D8B030D-6E8A-4147-A177-3AD203B41FA5}">
                      <a16:colId xmlns:a16="http://schemas.microsoft.com/office/drawing/2014/main" val="845533034"/>
                    </a:ext>
                  </a:extLst>
                </a:gridCol>
                <a:gridCol w="1327196">
                  <a:extLst>
                    <a:ext uri="{9D8B030D-6E8A-4147-A177-3AD203B41FA5}">
                      <a16:colId xmlns:a16="http://schemas.microsoft.com/office/drawing/2014/main" val="3676077523"/>
                    </a:ext>
                  </a:extLst>
                </a:gridCol>
                <a:gridCol w="1327196">
                  <a:extLst>
                    <a:ext uri="{9D8B030D-6E8A-4147-A177-3AD203B41FA5}">
                      <a16:colId xmlns:a16="http://schemas.microsoft.com/office/drawing/2014/main" val="215960212"/>
                    </a:ext>
                  </a:extLst>
                </a:gridCol>
              </a:tblGrid>
              <a:tr h="354778">
                <a:tc rowSpan="3"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Субъект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РФ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ЗУ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границ</a:t>
                      </a:r>
                      <a:endParaRPr lang="ru-RU" sz="12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20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30874"/>
                  </a:ext>
                </a:extLst>
              </a:tr>
              <a:tr h="705269">
                <a:tc v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3" marR="4043" marT="404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ОН, </a:t>
                      </a:r>
                    </a:p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7C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использованием </a:t>
                      </a:r>
                    </a:p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федерального бюджета</a:t>
                      </a: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7C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 использования </a:t>
                      </a:r>
                    </a:p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федерального бюджета</a:t>
                      </a:r>
                    </a:p>
                    <a:p>
                      <a:pPr lvl="1" algn="ctr" fontAlgn="b"/>
                      <a:endParaRPr kumimoji="0" lang="ru-RU" sz="1000" b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7C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9313"/>
                  </a:ext>
                </a:extLst>
              </a:tr>
              <a:tr h="629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200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ФБ+РБ,</a:t>
                      </a:r>
                    </a:p>
                    <a:p>
                      <a:pPr marL="7200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Сумма контрактов,</a:t>
                      </a:r>
                    </a:p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2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РБ,</a:t>
                      </a:r>
                    </a:p>
                    <a:p>
                      <a:pPr marL="7200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8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Сумма контрактов,</a:t>
                      </a:r>
                    </a:p>
                    <a:p>
                      <a:pPr marL="72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2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91" marR="5391" marT="5391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30441"/>
                  </a:ext>
                </a:extLst>
              </a:tr>
              <a:tr h="405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931 512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(32,2%)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1 242 333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658 308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539 796 (82%)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832 526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395 687 (40%)</a:t>
                      </a:r>
                      <a:endParaRPr lang="ru-RU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1254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Республика Алтай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45 799 (23,7%)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(100%)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9395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Республика Бурятия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120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623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(26,9%)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14 490</a:t>
                      </a:r>
                      <a:endParaRPr lang="ru-RU" sz="13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4 588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4 588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ru-RU" sz="13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10 616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10 616</a:t>
                      </a:r>
                      <a:r>
                        <a:rPr lang="ru-RU" sz="1300" b="1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70573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Республика Хакасия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414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(34,4%)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(92 %)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305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Алтайский край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927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(14,1%)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13 847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16 616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5 804 (35%)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92981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Красноярский край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596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427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(41,4%)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8 937</a:t>
                      </a:r>
                      <a:endParaRPr lang="ru-RU" sz="13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6 070 (62%)</a:t>
                      </a:r>
                      <a:endParaRPr lang="ru-RU" sz="13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27369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Хабаровский край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149 171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(37,6%)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3 554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4 264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1 728 (41%)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53353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Воронежская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469 333 (39,3%)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17 019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16 857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7 679 (46%)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(6%)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21829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Иркутская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176 596 (20,6%)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1 509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1 810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(0%)</a:t>
                      </a: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49605"/>
                  </a:ext>
                </a:extLst>
              </a:tr>
              <a:tr h="287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Калужская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203 444 (25,4%)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11 827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9 130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130 (100</a:t>
                      </a: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4 453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1 520 (34%)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8681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Кемеровская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513 408 (46,6%)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12 002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14 402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 (2%)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30098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Московская область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942 967 (21,6%)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22 038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26 445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 (2%)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53509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Новосибирская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269 568 (27,4%)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18 575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22 000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9 800 (45%)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4 260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 (7%)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93482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Омская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392 316 (47,2%)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11 667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14 000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1 476 (11%)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47064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Томская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515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(39,9%)</a:t>
                      </a:r>
                      <a:endParaRPr lang="ru-RU" sz="13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36 972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30 360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27 314 (90%)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73324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Тюменская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551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(21,1%)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21 148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25 377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5 682 (22%)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03814"/>
                  </a:ext>
                </a:extLst>
              </a:tr>
              <a:tr h="22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Санкт-Петербург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452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(8,3%)</a:t>
                      </a:r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1338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617113"/>
            <a:ext cx="3172748" cy="240886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Проведение комплексных кадастровых работ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Порядок проведения комплексных кадастровых работ</a:t>
            </a:r>
            <a:endParaRPr lang="ru-RU" dirty="0"/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B049572-2660-4770-A1F2-E63331261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67685" y="2728982"/>
            <a:ext cx="29933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007A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Важно завершить </a:t>
            </a:r>
          </a:p>
          <a:p>
            <a:pPr marL="180975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007A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ККР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год </a:t>
            </a:r>
            <a:r>
              <a:rPr lang="ru-RU" sz="1800" dirty="0" smtClean="0">
                <a:solidFill>
                  <a:srgbClr val="007A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предоставления субсидии</a:t>
            </a:r>
            <a:endParaRPr lang="ru-RU" sz="1800" dirty="0">
              <a:solidFill>
                <a:srgbClr val="00CC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94032524"/>
              </p:ext>
            </p:extLst>
          </p:nvPr>
        </p:nvGraphicFramePr>
        <p:xfrm>
          <a:off x="-472380" y="1314963"/>
          <a:ext cx="6133464" cy="394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59759" y="1487256"/>
            <a:ext cx="64717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0" algn="l" defTabSz="465659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Наличие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сведений в ЕГРН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 границах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 зон, населенных пунктов, муниципальных образований  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Переход на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централизацию закупок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заказчиком которых будет являться ОИВ субъекта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РФ</a:t>
            </a:r>
          </a:p>
          <a:p>
            <a:pPr marL="180975" lvl="0"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Заключение </a:t>
            </a: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контрактов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 позднее установленных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сроков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Завершение</a:t>
            </a:r>
            <a:r>
              <a:rPr lang="ru-RU" sz="20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контрактов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 позднее 16 ноября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Применение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БПЛА</a:t>
            </a:r>
            <a:r>
              <a:rPr lang="ru-RU" sz="20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 выполнении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ККР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КПТР не более </a:t>
            </a: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1000</a:t>
            </a:r>
            <a:r>
              <a:rPr lang="ru-RU" sz="20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объектов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Предварительная </a:t>
            </a: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проверка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КПТР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Доведение до исполнителей </a:t>
            </a: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порядка направления извещений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Информирование СРО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кадастровых инженеров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выполнении их членами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ККР</a:t>
            </a:r>
          </a:p>
          <a:p>
            <a:pPr marL="180975">
              <a:spcAft>
                <a:spcPts val="600"/>
              </a:spcAft>
              <a:defRPr/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Направление заявок на предоставление субсидии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800" b="1" dirty="0">
                <a:solidFill>
                  <a:srgbClr val="00CC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позднее 1 апреля </a:t>
            </a:r>
          </a:p>
          <a:p>
            <a:pPr marL="180975">
              <a:spcAft>
                <a:spcPts val="600"/>
              </a:spcAft>
              <a:defRPr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975" marR="0" lvl="0" indent="0" algn="l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975" marR="0" lvl="0" indent="0" algn="l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00CC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6718983" y="924979"/>
            <a:ext cx="442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ФАКТОРЫ УСПЕХА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2171162" y="688786"/>
            <a:ext cx="583153" cy="8212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4020477" y="1606117"/>
            <a:ext cx="692200" cy="7238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4647662" y="2699295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4641801" y="3968319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-252584" y="3892117"/>
            <a:ext cx="700991" cy="6535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1438471" y="5293027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2836448" y="5275442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-252583" y="2713949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318918" y="1702834"/>
            <a:ext cx="662892" cy="6241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64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Закупочные мероприятия на выполнение комплексных кадастровых работ</a:t>
            </a:r>
            <a:endParaRPr lang="ru-RU" dirty="0"/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B049572-2660-4770-A1F2-E63331261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 marL="0" marR="0" lvl="0" indent="0" algn="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46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656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722948" y="1079170"/>
            <a:ext cx="485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ТЕХНИЧЕСКОЕ ЗАДАНИЕ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0514" y="2068506"/>
            <a:ext cx="4066183" cy="4585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Обязанности </a:t>
            </a:r>
            <a:r>
              <a:rPr lang="ru-RU" sz="2000" b="1" dirty="0" smtClean="0">
                <a:solidFill>
                  <a:srgbClr val="00CC99"/>
                </a:solidFill>
              </a:rPr>
              <a:t>исполнителя: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представить </a:t>
            </a:r>
            <a:r>
              <a:rPr lang="ru-RU" sz="1600" b="1" dirty="0" smtClean="0">
                <a:solidFill>
                  <a:srgbClr val="00CC99"/>
                </a:solidFill>
              </a:rPr>
              <a:t>заявления</a:t>
            </a:r>
            <a:r>
              <a:rPr lang="ru-RU" sz="1600" dirty="0" smtClean="0">
                <a:solidFill>
                  <a:srgbClr val="002060"/>
                </a:solidFill>
              </a:rPr>
              <a:t> о внесении сведений в ЕГРН </a:t>
            </a:r>
            <a:r>
              <a:rPr lang="ru-RU" sz="1600" b="1" dirty="0" smtClean="0">
                <a:solidFill>
                  <a:srgbClr val="00CC99"/>
                </a:solidFill>
              </a:rPr>
              <a:t>об адресе правообладателей и о ранее учтенных ОН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направить </a:t>
            </a:r>
            <a:r>
              <a:rPr lang="ru-RU" sz="1600" b="1" dirty="0" smtClean="0">
                <a:solidFill>
                  <a:srgbClr val="00CC99"/>
                </a:solidFill>
              </a:rPr>
              <a:t>сведения</a:t>
            </a:r>
            <a:r>
              <a:rPr lang="ru-RU" sz="1600" dirty="0" smtClean="0">
                <a:solidFill>
                  <a:srgbClr val="002060"/>
                </a:solidFill>
              </a:rPr>
              <a:t> Заказчику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в </a:t>
            </a:r>
            <a:r>
              <a:rPr lang="ru-RU" sz="1600" dirty="0" err="1">
                <a:solidFill>
                  <a:srgbClr val="002060"/>
                </a:solidFill>
              </a:rPr>
              <a:t>Г</a:t>
            </a:r>
            <a:r>
              <a:rPr lang="ru-RU" sz="1600" dirty="0" err="1" smtClean="0">
                <a:solidFill>
                  <a:srgbClr val="002060"/>
                </a:solidFill>
              </a:rPr>
              <a:t>осземнадзор</a:t>
            </a:r>
            <a:r>
              <a:rPr lang="ru-RU" sz="1600" dirty="0" smtClean="0">
                <a:solidFill>
                  <a:srgbClr val="002060"/>
                </a:solidFill>
              </a:rPr>
              <a:t> о выявлении </a:t>
            </a:r>
            <a:r>
              <a:rPr lang="ru-RU" sz="1600" b="1" dirty="0" err="1" smtClean="0">
                <a:solidFill>
                  <a:srgbClr val="00CC99"/>
                </a:solidFill>
              </a:rPr>
              <a:t>самозахвата</a:t>
            </a:r>
            <a:r>
              <a:rPr lang="ru-RU" sz="1600" b="1" dirty="0" smtClean="0">
                <a:solidFill>
                  <a:srgbClr val="00CC99"/>
                </a:solidFill>
              </a:rPr>
              <a:t> ЗУ и самовольной постройки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CC99"/>
                </a:solidFill>
              </a:rPr>
              <a:t>подготовить</a:t>
            </a:r>
            <a:r>
              <a:rPr lang="ru-RU" sz="1600" dirty="0" smtClean="0">
                <a:solidFill>
                  <a:srgbClr val="002060"/>
                </a:solidFill>
              </a:rPr>
              <a:t> КПТР и </a:t>
            </a:r>
            <a:r>
              <a:rPr lang="ru-RU" sz="1600" b="1" dirty="0" smtClean="0">
                <a:solidFill>
                  <a:srgbClr val="00CC99"/>
                </a:solidFill>
              </a:rPr>
              <a:t>проверить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 использованием сервиса </a:t>
            </a:r>
            <a:r>
              <a:rPr lang="ru-RU" sz="1600" b="1" dirty="0" smtClean="0">
                <a:solidFill>
                  <a:srgbClr val="00CC99"/>
                </a:solidFill>
              </a:rPr>
              <a:t>«Личный кабинет КИ»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44" indent="-285744">
              <a:buFontTx/>
              <a:buChar char="-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44" indent="-285744">
              <a:buFontTx/>
              <a:buChar char="-"/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44" indent="-285744">
              <a:buFontTx/>
              <a:buChar char="-"/>
            </a:pP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763484" y="1626066"/>
            <a:ext cx="3375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AF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Важные условия: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492" y="2267981"/>
            <a:ext cx="35986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Указание </a:t>
            </a:r>
            <a:r>
              <a:rPr lang="ru-RU" sz="1600" b="1" dirty="0">
                <a:solidFill>
                  <a:srgbClr val="00CC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материалов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которые возможно применять для выполнения работ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Результатом выполнения </a:t>
            </a:r>
            <a:r>
              <a:rPr lang="ru-RU" sz="1600" dirty="0">
                <a:solidFill>
                  <a:srgbClr val="002060"/>
                </a:solidFill>
              </a:rPr>
              <a:t>ККР является </a:t>
            </a:r>
            <a:r>
              <a:rPr lang="ru-RU" sz="1600" b="1" dirty="0">
                <a:solidFill>
                  <a:srgbClr val="00CC99"/>
                </a:solidFill>
              </a:rPr>
              <a:t>внесение сведений </a:t>
            </a:r>
            <a:endParaRPr lang="ru-RU" sz="1600" b="1" dirty="0" smtClean="0">
              <a:solidFill>
                <a:srgbClr val="00CC99"/>
              </a:solidFill>
            </a:endParaRPr>
          </a:p>
          <a:p>
            <a:pPr>
              <a:tabLst>
                <a:tab pos="266700" algn="l"/>
              </a:tabLst>
            </a:pPr>
            <a:r>
              <a:rPr lang="ru-RU" sz="1600" b="1" dirty="0" smtClean="0">
                <a:solidFill>
                  <a:srgbClr val="00CC99"/>
                </a:solidFill>
              </a:rPr>
              <a:t>	в </a:t>
            </a:r>
            <a:r>
              <a:rPr lang="ru-RU" sz="1600" b="1" dirty="0">
                <a:solidFill>
                  <a:srgbClr val="00CC99"/>
                </a:solidFill>
              </a:rPr>
              <a:t>ЕГРН</a:t>
            </a:r>
            <a:r>
              <a:rPr lang="ru-RU" sz="1600" dirty="0">
                <a:solidFill>
                  <a:srgbClr val="002060"/>
                </a:solidFill>
              </a:rPr>
              <a:t> об ОН, содержащихся </a:t>
            </a:r>
            <a:r>
              <a:rPr lang="ru-RU" sz="1600" dirty="0" smtClean="0">
                <a:solidFill>
                  <a:srgbClr val="002060"/>
                </a:solidFill>
              </a:rPr>
              <a:t>	в 	КПТР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Окончательное количество объектов недвижимости в КПТР </a:t>
            </a:r>
            <a:r>
              <a:rPr lang="ru-RU" sz="1600" b="1" dirty="0">
                <a:solidFill>
                  <a:srgbClr val="00CC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может отличаться от прогнозного количества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объектов, указанного в ТЗ, что не является основанием для изменения цены контракта и (или) других условий</a:t>
            </a:r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85220B04-FC09-4739-BE54-4E91CE970AD5}"/>
              </a:ext>
            </a:extLst>
          </p:cNvPr>
          <p:cNvSpPr/>
          <p:nvPr/>
        </p:nvSpPr>
        <p:spPr>
          <a:xfrm>
            <a:off x="707366" y="1604513"/>
            <a:ext cx="59550" cy="401268"/>
          </a:xfrm>
          <a:custGeom>
            <a:avLst/>
            <a:gdLst>
              <a:gd name="connsiteX0" fmla="*/ 9321 w 42749"/>
              <a:gd name="connsiteY0" fmla="*/ 153643 h 235607"/>
              <a:gd name="connsiteX1" fmla="*/ 0 w 42749"/>
              <a:gd name="connsiteY1" fmla="*/ 52393 h 235607"/>
              <a:gd name="connsiteX2" fmla="*/ 0 w 42749"/>
              <a:gd name="connsiteY2" fmla="*/ 51429 h 235607"/>
              <a:gd name="connsiteX3" fmla="*/ 0 w 42749"/>
              <a:gd name="connsiteY3" fmla="*/ 10929 h 235607"/>
              <a:gd name="connsiteX4" fmla="*/ 10929 w 42749"/>
              <a:gd name="connsiteY4" fmla="*/ 0 h 235607"/>
              <a:gd name="connsiteX5" fmla="*/ 31821 w 42749"/>
              <a:gd name="connsiteY5" fmla="*/ 0 h 235607"/>
              <a:gd name="connsiteX6" fmla="*/ 42750 w 42749"/>
              <a:gd name="connsiteY6" fmla="*/ 10929 h 235607"/>
              <a:gd name="connsiteX7" fmla="*/ 42750 w 42749"/>
              <a:gd name="connsiteY7" fmla="*/ 51429 h 235607"/>
              <a:gd name="connsiteX8" fmla="*/ 42750 w 42749"/>
              <a:gd name="connsiteY8" fmla="*/ 52393 h 235607"/>
              <a:gd name="connsiteX9" fmla="*/ 33750 w 42749"/>
              <a:gd name="connsiteY9" fmla="*/ 153643 h 235607"/>
              <a:gd name="connsiteX10" fmla="*/ 23143 w 42749"/>
              <a:gd name="connsiteY10" fmla="*/ 163607 h 235607"/>
              <a:gd name="connsiteX11" fmla="*/ 20571 w 42749"/>
              <a:gd name="connsiteY11" fmla="*/ 163607 h 235607"/>
              <a:gd name="connsiteX12" fmla="*/ 9321 w 42749"/>
              <a:gd name="connsiteY12" fmla="*/ 153643 h 235607"/>
              <a:gd name="connsiteX13" fmla="*/ 1607 w 42749"/>
              <a:gd name="connsiteY13" fmla="*/ 220821 h 235607"/>
              <a:gd name="connsiteX14" fmla="*/ 1607 w 42749"/>
              <a:gd name="connsiteY14" fmla="*/ 208607 h 235607"/>
              <a:gd name="connsiteX15" fmla="*/ 16393 w 42749"/>
              <a:gd name="connsiteY15" fmla="*/ 193821 h 235607"/>
              <a:gd name="connsiteX16" fmla="*/ 26036 w 42749"/>
              <a:gd name="connsiteY16" fmla="*/ 193821 h 235607"/>
              <a:gd name="connsiteX17" fmla="*/ 40821 w 42749"/>
              <a:gd name="connsiteY17" fmla="*/ 208607 h 235607"/>
              <a:gd name="connsiteX18" fmla="*/ 40821 w 42749"/>
              <a:gd name="connsiteY18" fmla="*/ 220821 h 235607"/>
              <a:gd name="connsiteX19" fmla="*/ 26036 w 42749"/>
              <a:gd name="connsiteY19" fmla="*/ 235607 h 235607"/>
              <a:gd name="connsiteX20" fmla="*/ 16393 w 42749"/>
              <a:gd name="connsiteY20" fmla="*/ 235607 h 235607"/>
              <a:gd name="connsiteX21" fmla="*/ 1607 w 42749"/>
              <a:gd name="connsiteY21" fmla="*/ 22082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749" h="235607">
                <a:moveTo>
                  <a:pt x="9321" y="153643"/>
                </a:moveTo>
                <a:lnTo>
                  <a:pt x="0" y="52393"/>
                </a:lnTo>
                <a:cubicBezTo>
                  <a:pt x="0" y="52071"/>
                  <a:pt x="0" y="51750"/>
                  <a:pt x="0" y="51429"/>
                </a:cubicBezTo>
                <a:lnTo>
                  <a:pt x="0" y="10929"/>
                </a:lnTo>
                <a:cubicBezTo>
                  <a:pt x="0" y="4821"/>
                  <a:pt x="4821" y="0"/>
                  <a:pt x="10929" y="0"/>
                </a:cubicBezTo>
                <a:lnTo>
                  <a:pt x="31821" y="0"/>
                </a:lnTo>
                <a:cubicBezTo>
                  <a:pt x="37929" y="0"/>
                  <a:pt x="42750" y="4821"/>
                  <a:pt x="42750" y="10929"/>
                </a:cubicBezTo>
                <a:lnTo>
                  <a:pt x="42750" y="51429"/>
                </a:lnTo>
                <a:cubicBezTo>
                  <a:pt x="42750" y="51750"/>
                  <a:pt x="42750" y="52071"/>
                  <a:pt x="42750" y="52393"/>
                </a:cubicBezTo>
                <a:lnTo>
                  <a:pt x="33750" y="153643"/>
                </a:lnTo>
                <a:cubicBezTo>
                  <a:pt x="33107" y="159107"/>
                  <a:pt x="28607" y="163607"/>
                  <a:pt x="23143" y="163607"/>
                </a:cubicBezTo>
                <a:lnTo>
                  <a:pt x="20571" y="163607"/>
                </a:lnTo>
                <a:cubicBezTo>
                  <a:pt x="14464" y="163607"/>
                  <a:pt x="9643" y="159107"/>
                  <a:pt x="9321" y="153643"/>
                </a:cubicBezTo>
                <a:close/>
                <a:moveTo>
                  <a:pt x="1607" y="220821"/>
                </a:moveTo>
                <a:lnTo>
                  <a:pt x="1607" y="208607"/>
                </a:lnTo>
                <a:cubicBezTo>
                  <a:pt x="1607" y="200250"/>
                  <a:pt x="8357" y="193821"/>
                  <a:pt x="16393" y="193821"/>
                </a:cubicBezTo>
                <a:lnTo>
                  <a:pt x="26036" y="193821"/>
                </a:lnTo>
                <a:cubicBezTo>
                  <a:pt x="34393" y="193821"/>
                  <a:pt x="40821" y="200571"/>
                  <a:pt x="40821" y="208607"/>
                </a:cubicBezTo>
                <a:lnTo>
                  <a:pt x="40821" y="220821"/>
                </a:lnTo>
                <a:cubicBezTo>
                  <a:pt x="40821" y="229179"/>
                  <a:pt x="34071" y="235607"/>
                  <a:pt x="26036" y="235607"/>
                </a:cubicBezTo>
                <a:lnTo>
                  <a:pt x="16393" y="235607"/>
                </a:lnTo>
                <a:cubicBezTo>
                  <a:pt x="8357" y="235607"/>
                  <a:pt x="1607" y="229179"/>
                  <a:pt x="1607" y="220821"/>
                </a:cubicBezTo>
                <a:close/>
              </a:path>
            </a:pathLst>
          </a:custGeom>
          <a:solidFill>
            <a:schemeClr val="tx2"/>
          </a:solidFill>
          <a:ln w="3151" cap="flat">
            <a:noFill/>
            <a:prstDash val="solid"/>
            <a:miter/>
          </a:ln>
        </p:spPr>
        <p:txBody>
          <a:bodyPr lIns="91440" tIns="45720" rIns="91440" bIns="45720" rtlCol="0" anchor="ctr"/>
          <a:lstStyle/>
          <a:p>
            <a:endParaRPr lang="ru-RU" sz="1244"/>
          </a:p>
        </p:txBody>
      </p:sp>
      <p:sp>
        <p:nvSpPr>
          <p:cNvPr id="5" name="Прямоугольник 4"/>
          <p:cNvSpPr/>
          <p:nvPr/>
        </p:nvSpPr>
        <p:spPr>
          <a:xfrm>
            <a:off x="3795251" y="2314849"/>
            <a:ext cx="40030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Обязанности </a:t>
            </a:r>
            <a:r>
              <a:rPr lang="ru-RU" sz="2000" b="1" dirty="0">
                <a:solidFill>
                  <a:srgbClr val="00CC99"/>
                </a:solidFill>
              </a:rPr>
              <a:t>заказчика: 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оказывать </a:t>
            </a:r>
            <a:r>
              <a:rPr lang="ru-RU" sz="1600" b="1" dirty="0">
                <a:solidFill>
                  <a:srgbClr val="00CC99"/>
                </a:solidFill>
              </a:rPr>
              <a:t>содействие</a:t>
            </a:r>
            <a:r>
              <a:rPr lang="ru-RU" sz="1600" dirty="0">
                <a:solidFill>
                  <a:srgbClr val="002060"/>
                </a:solidFill>
              </a:rPr>
              <a:t> Исполнителю в </a:t>
            </a:r>
            <a:r>
              <a:rPr lang="ru-RU" sz="1600" b="1" dirty="0">
                <a:solidFill>
                  <a:srgbClr val="00CC99"/>
                </a:solidFill>
              </a:rPr>
              <a:t>получении необходимых материалов </a:t>
            </a:r>
            <a:r>
              <a:rPr lang="ru-RU" sz="1600" b="1" dirty="0" smtClean="0">
                <a:solidFill>
                  <a:srgbClr val="00CC99"/>
                </a:solidFill>
              </a:rPr>
              <a:t/>
            </a:r>
            <a:br>
              <a:rPr lang="ru-RU" sz="1600" b="1" dirty="0" smtClean="0">
                <a:solidFill>
                  <a:srgbClr val="00CC99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пр.: документы территориального планирования, генеральные планы, план застройки)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представить </a:t>
            </a:r>
            <a:r>
              <a:rPr lang="ru-RU" sz="1600" b="1" dirty="0">
                <a:solidFill>
                  <a:srgbClr val="00CC99"/>
                </a:solidFill>
              </a:rPr>
              <a:t>заявления</a:t>
            </a:r>
            <a:r>
              <a:rPr lang="ru-RU" sz="1600" dirty="0">
                <a:solidFill>
                  <a:srgbClr val="002060"/>
                </a:solidFill>
              </a:rPr>
              <a:t> о внесении сведений в ЕГРН </a:t>
            </a:r>
            <a:r>
              <a:rPr lang="ru-RU" sz="1600" b="1" dirty="0">
                <a:solidFill>
                  <a:srgbClr val="00CC99"/>
                </a:solidFill>
              </a:rPr>
              <a:t>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CC99"/>
                </a:solidFill>
              </a:rPr>
              <a:t>ранее учтенных ОН</a:t>
            </a:r>
            <a:r>
              <a:rPr lang="ru-RU" sz="1600" dirty="0">
                <a:solidFill>
                  <a:srgbClr val="002060"/>
                </a:solidFill>
              </a:rPr>
              <a:t>, входящих в территорию ККР, при наличии соответствующих </a:t>
            </a:r>
            <a:r>
              <a:rPr lang="ru-RU" sz="1600" dirty="0" smtClean="0">
                <a:solidFill>
                  <a:srgbClr val="002060"/>
                </a:solidFill>
              </a:rPr>
              <a:t>документов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" name="Graphic 335">
            <a:extLst>
              <a:ext uri="{FF2B5EF4-FFF2-40B4-BE49-F238E27FC236}">
                <a16:creationId xmlns:a16="http://schemas.microsoft.com/office/drawing/2014/main" id="{87FCDEDA-E1D0-4C83-9454-0ABC0228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10599175" y="1219923"/>
            <a:ext cx="706446" cy="741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2">
            <a:extLst>
              <a:ext uri="{FF2B5EF4-FFF2-40B4-BE49-F238E27FC236}">
                <a16:creationId xmlns:a16="http://schemas.microsoft.com/office/drawing/2014/main" id="{1369F465-6771-AB41-8A73-EDB0E199D779}"/>
              </a:ext>
            </a:extLst>
          </p:cNvPr>
          <p:cNvSpPr/>
          <p:nvPr/>
        </p:nvSpPr>
        <p:spPr>
          <a:xfrm>
            <a:off x="312480" y="1724815"/>
            <a:ext cx="1910077" cy="44260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465670">
              <a:defRPr/>
            </a:pPr>
            <a:endParaRPr lang="ru-RU" sz="24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AAA8C-3B28-494A-8F90-EF64DDDF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6263"/>
            <a:ext cx="10907922" cy="825499"/>
          </a:xfrm>
        </p:spPr>
        <p:txBody>
          <a:bodyPr>
            <a:no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лан </a:t>
            </a:r>
            <a:r>
              <a:rPr lang="ru-RU" sz="2800" dirty="0"/>
              <a:t>мероприятий по </a:t>
            </a:r>
            <a:r>
              <a:rPr lang="ru-RU" sz="2800" dirty="0" smtClean="0"/>
              <a:t>выполнению комплексных кадастровых работ</a:t>
            </a:r>
            <a:endParaRPr lang="ru-RU" sz="2800" b="0" i="1" dirty="0"/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874675" y="6248370"/>
            <a:ext cx="3657600" cy="486833"/>
          </a:xfrm>
        </p:spPr>
        <p:txBody>
          <a:bodyPr/>
          <a:lstStyle/>
          <a:p>
            <a:pPr defTabSz="465670"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 defTabSz="465670">
                <a:defRPr/>
              </a:pPr>
              <a:t>7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9CF1F5E6-B217-4E30-AEB0-710FEC459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38588"/>
              </p:ext>
            </p:extLst>
          </p:nvPr>
        </p:nvGraphicFramePr>
        <p:xfrm>
          <a:off x="0" y="1391298"/>
          <a:ext cx="8534783" cy="442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17">
                  <a:extLst>
                    <a:ext uri="{9D8B030D-6E8A-4147-A177-3AD203B41FA5}">
                      <a16:colId xmlns:a16="http://schemas.microsoft.com/office/drawing/2014/main" val="4125098866"/>
                    </a:ext>
                  </a:extLst>
                </a:gridCol>
                <a:gridCol w="1681630">
                  <a:extLst>
                    <a:ext uri="{9D8B030D-6E8A-4147-A177-3AD203B41FA5}">
                      <a16:colId xmlns:a16="http://schemas.microsoft.com/office/drawing/2014/main" val="2564233766"/>
                    </a:ext>
                  </a:extLst>
                </a:gridCol>
                <a:gridCol w="1449336">
                  <a:extLst>
                    <a:ext uri="{9D8B030D-6E8A-4147-A177-3AD203B41FA5}">
                      <a16:colId xmlns:a16="http://schemas.microsoft.com/office/drawing/2014/main" val="2913307227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j-lt"/>
                        </a:rPr>
                        <a:t>Наименование мероприятий </a:t>
                      </a:r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Сроки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75695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</a:t>
                      </a:r>
                      <a:r>
                        <a:rPr lang="ru-RU" sz="15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плана мероприятий и создание рабочей группы (ОИВ, ТО </a:t>
                      </a:r>
                      <a:r>
                        <a:rPr lang="ru-RU" sz="15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Росреестра</a:t>
                      </a:r>
                      <a:r>
                        <a:rPr lang="ru-RU" sz="15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5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февраля</a:t>
                      </a:r>
                      <a:endParaRPr lang="ru-RU" sz="1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2595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конкурсной документации, проведение конкурса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 поток: январь-февраль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 поток: март-апрель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8977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контракта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!!! до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марта 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!!! до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мая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4237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проекта карты-плана территории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июнь 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03150"/>
                  </a:ext>
                </a:extLst>
              </a:tr>
              <a:tr h="601937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местоположения границ ЗУ согласительной комиссией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8488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карты-плана территории и предоставление в орган регистрации прав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67997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сведений в ЕГРН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73563"/>
                  </a:ext>
                </a:extLst>
              </a:tr>
            </a:tbl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F9ED7201-196C-4220-A654-0DD97151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199100"/>
              </p:ext>
            </p:extLst>
          </p:nvPr>
        </p:nvGraphicFramePr>
        <p:xfrm>
          <a:off x="8569486" y="1087632"/>
          <a:ext cx="3439357" cy="521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A7C8381-C98C-4182-B69F-A140D09FF6D5}"/>
              </a:ext>
            </a:extLst>
          </p:cNvPr>
          <p:cNvSpPr/>
          <p:nvPr/>
        </p:nvSpPr>
        <p:spPr>
          <a:xfrm>
            <a:off x="8990506" y="1088706"/>
            <a:ext cx="2324373" cy="4396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70C0"/>
                </a:solidFill>
              </a:rPr>
              <a:t>ОТЧЕТЫ</a:t>
            </a:r>
          </a:p>
        </p:txBody>
      </p:sp>
      <p:pic>
        <p:nvPicPr>
          <p:cNvPr id="44" name="Graphic 35">
            <a:extLst>
              <a:ext uri="{FF2B5EF4-FFF2-40B4-BE49-F238E27FC236}">
                <a16:creationId xmlns:a16="http://schemas.microsoft.com/office/drawing/2014/main" id="{A89E6725-E7FE-4DFE-8D04-4FD1E8DCB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4878" y="829698"/>
            <a:ext cx="853260" cy="8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3154E12-6468-C50E-16F4-5A2E81E97044}"/>
              </a:ext>
            </a:extLst>
          </p:cNvPr>
          <p:cNvSpPr/>
          <p:nvPr/>
        </p:nvSpPr>
        <p:spPr>
          <a:xfrm>
            <a:off x="7222070" y="1270766"/>
            <a:ext cx="3854246" cy="1165413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СРОК ПРЕДОСТАВЛЕНИЯ ЗАЯВКИ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 1 апреля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17439" y="643593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Условия и критерии отбора заявок на предоставление субсидий</a:t>
            </a:r>
            <a:endParaRPr lang="ru-RU" sz="2800" dirty="0"/>
          </a:p>
        </p:txBody>
      </p:sp>
      <p:sp>
        <p:nvSpPr>
          <p:cNvPr id="8" name="Текст 23">
            <a:extLst>
              <a:ext uri="{FF2B5EF4-FFF2-40B4-BE49-F238E27FC236}">
                <a16:creationId xmlns:a16="http://schemas.microsoft.com/office/drawing/2014/main" id="{2941C6C9-260D-48B6-B54A-A565B5D7038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317948" y="1454413"/>
            <a:ext cx="6441823" cy="452601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в бюджете субъекта РФ бюджетных ассигнований для </a:t>
            </a:r>
            <a:r>
              <a:rPr lang="ru-RU" sz="2000" b="1" dirty="0" err="1">
                <a:solidFill>
                  <a:srgbClr val="00CC99"/>
                </a:solidFill>
              </a:rPr>
              <a:t>софинансирования</a:t>
            </a:r>
            <a:r>
              <a:rPr lang="ru-RU" sz="2000" dirty="0">
                <a:solidFill>
                  <a:srgbClr val="002060"/>
                </a:solidFill>
              </a:rPr>
              <a:t> субсидии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правовых актов субъекта </a:t>
            </a:r>
            <a:r>
              <a:rPr lang="ru-RU" sz="2000" dirty="0" smtClean="0">
                <a:solidFill>
                  <a:srgbClr val="002060"/>
                </a:solidFill>
              </a:rPr>
              <a:t>РФ, </a:t>
            </a:r>
            <a:r>
              <a:rPr lang="ru-RU" sz="2000" dirty="0">
                <a:solidFill>
                  <a:srgbClr val="002060"/>
                </a:solidFill>
              </a:rPr>
              <a:t>утверждающих </a:t>
            </a:r>
            <a:r>
              <a:rPr lang="ru-RU" sz="2000" b="1" dirty="0">
                <a:solidFill>
                  <a:srgbClr val="00CC99"/>
                </a:solidFill>
              </a:rPr>
              <a:t>перечень мероприятий </a:t>
            </a:r>
            <a:r>
              <a:rPr lang="ru-RU" sz="2000" dirty="0">
                <a:solidFill>
                  <a:srgbClr val="002060"/>
                </a:solidFill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</a:rPr>
              <a:t>ККР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CC99"/>
                </a:solidFill>
              </a:rPr>
              <a:t>состав кадастровых кварталов</a:t>
            </a:r>
            <a:r>
              <a:rPr lang="ru-RU" sz="2000" dirty="0" smtClean="0">
                <a:solidFill>
                  <a:srgbClr val="002060"/>
                </a:solidFill>
              </a:rPr>
              <a:t>, планируемых к ККР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 Не менее </a:t>
            </a:r>
            <a:r>
              <a:rPr lang="ru-RU" sz="2000" b="1" dirty="0">
                <a:solidFill>
                  <a:srgbClr val="00CC99"/>
                </a:solidFill>
              </a:rPr>
              <a:t>80 %</a:t>
            </a:r>
            <a:r>
              <a:rPr lang="ru-RU" sz="2000" dirty="0">
                <a:solidFill>
                  <a:srgbClr val="002060"/>
                </a:solidFill>
              </a:rPr>
              <a:t> кадастровых кварталов должны быть расположены в </a:t>
            </a:r>
            <a:r>
              <a:rPr lang="ru-RU" sz="2000" dirty="0" smtClean="0">
                <a:solidFill>
                  <a:srgbClr val="002060"/>
                </a:solidFill>
              </a:rPr>
              <a:t>границах </a:t>
            </a:r>
            <a:r>
              <a:rPr lang="ru-RU" sz="2000" b="1" dirty="0" smtClean="0">
                <a:solidFill>
                  <a:srgbClr val="00CC99"/>
                </a:solidFill>
              </a:rPr>
              <a:t>перспективных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CC99"/>
                </a:solidFill>
              </a:rPr>
              <a:t>центров экономического роста</a:t>
            </a:r>
            <a:endParaRPr lang="ru-RU" sz="2000" b="1" dirty="0">
              <a:solidFill>
                <a:srgbClr val="00CC99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Количество ОН в границах кварталов, должно превышать </a:t>
            </a:r>
            <a:r>
              <a:rPr lang="ru-RU" sz="2000" b="1" dirty="0">
                <a:solidFill>
                  <a:srgbClr val="00CC99"/>
                </a:solidFill>
              </a:rPr>
              <a:t>минимальный предел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85711" y="2982059"/>
            <a:ext cx="3390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AFF"/>
                </a:solidFill>
              </a:rPr>
              <a:t>Чем больше ОН в заявке, </a:t>
            </a:r>
          </a:p>
          <a:p>
            <a:r>
              <a:rPr lang="ru-RU" sz="1800" b="1" dirty="0" smtClean="0">
                <a:solidFill>
                  <a:srgbClr val="007AFF"/>
                </a:solidFill>
              </a:rPr>
              <a:t>тем выше сумма субсидии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72169" y="5091858"/>
            <a:ext cx="428081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bg1"/>
                </a:solidFill>
              </a:rPr>
              <a:t>Подготовлен проект </a:t>
            </a:r>
            <a:r>
              <a:rPr lang="ru-RU" sz="1867" b="1" dirty="0" smtClean="0">
                <a:solidFill>
                  <a:schemeClr val="bg1"/>
                </a:solidFill>
              </a:rPr>
              <a:t/>
            </a:r>
            <a:br>
              <a:rPr lang="ru-RU" sz="1867" b="1" dirty="0" smtClean="0">
                <a:solidFill>
                  <a:schemeClr val="bg1"/>
                </a:solidFill>
              </a:rPr>
            </a:br>
            <a:r>
              <a:rPr lang="ru-RU" sz="1867" b="1" dirty="0" smtClean="0">
                <a:solidFill>
                  <a:schemeClr val="bg1"/>
                </a:solidFill>
              </a:rPr>
              <a:t>о расширении критерия отбора</a:t>
            </a:r>
            <a:endParaRPr lang="ru-RU" sz="1867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9193" y="4004509"/>
            <a:ext cx="506077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B0F0"/>
                </a:solidFill>
              </a:rPr>
              <a:t>ВАЖНО! </a:t>
            </a:r>
            <a:r>
              <a:rPr lang="ru-RU" sz="1800" dirty="0" smtClean="0">
                <a:solidFill>
                  <a:srgbClr val="002060"/>
                </a:solidFill>
              </a:rPr>
              <a:t>Обоснованно </a:t>
            </a:r>
            <a:r>
              <a:rPr lang="ru-RU" sz="1800" dirty="0">
                <a:solidFill>
                  <a:srgbClr val="002060"/>
                </a:solidFill>
              </a:rPr>
              <a:t>подходить к определению </a:t>
            </a:r>
            <a:r>
              <a:rPr lang="ru-RU" sz="1800" b="1" dirty="0">
                <a:solidFill>
                  <a:schemeClr val="accent2"/>
                </a:solidFill>
              </a:rPr>
              <a:t>НМЦК </a:t>
            </a:r>
            <a:r>
              <a:rPr lang="ru-RU" sz="1800" dirty="0">
                <a:solidFill>
                  <a:srgbClr val="002060"/>
                </a:solidFill>
              </a:rPr>
              <a:t>с учетом </a:t>
            </a:r>
            <a:r>
              <a:rPr lang="ru-RU" sz="1800" dirty="0" smtClean="0">
                <a:solidFill>
                  <a:srgbClr val="002060"/>
                </a:solidFill>
              </a:rPr>
              <a:t>стоимости </a:t>
            </a:r>
            <a:r>
              <a:rPr lang="ru-RU" sz="1800" dirty="0">
                <a:solidFill>
                  <a:srgbClr val="002060"/>
                </a:solidFill>
              </a:rPr>
              <a:t>работ за один объект </a:t>
            </a:r>
            <a:r>
              <a:rPr lang="ru-RU" sz="1800" dirty="0" smtClean="0">
                <a:solidFill>
                  <a:srgbClr val="002060"/>
                </a:solidFill>
              </a:rPr>
              <a:t>по результатам контрактов за предыдущие ККР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4" name="Graphic 363">
            <a:extLst>
              <a:ext uri="{FF2B5EF4-FFF2-40B4-BE49-F238E27FC236}">
                <a16:creationId xmlns:a16="http://schemas.microsoft.com/office/drawing/2014/main" id="{5BF9E350-ED27-4F3F-BF04-5516C8DE3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9104" y="1922018"/>
            <a:ext cx="473213" cy="477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16" name="Freeform: Shape 6">
            <a:extLst>
              <a:ext uri="{FF2B5EF4-FFF2-40B4-BE49-F238E27FC236}">
                <a16:creationId xmlns:a16="http://schemas.microsoft.com/office/drawing/2014/main" id="{85220B04-FC09-4739-BE54-4E91CE970AD5}"/>
              </a:ext>
            </a:extLst>
          </p:cNvPr>
          <p:cNvSpPr/>
          <p:nvPr/>
        </p:nvSpPr>
        <p:spPr>
          <a:xfrm>
            <a:off x="11540303" y="5095986"/>
            <a:ext cx="85045" cy="599766"/>
          </a:xfrm>
          <a:custGeom>
            <a:avLst/>
            <a:gdLst>
              <a:gd name="connsiteX0" fmla="*/ 9321 w 42749"/>
              <a:gd name="connsiteY0" fmla="*/ 153643 h 235607"/>
              <a:gd name="connsiteX1" fmla="*/ 0 w 42749"/>
              <a:gd name="connsiteY1" fmla="*/ 52393 h 235607"/>
              <a:gd name="connsiteX2" fmla="*/ 0 w 42749"/>
              <a:gd name="connsiteY2" fmla="*/ 51429 h 235607"/>
              <a:gd name="connsiteX3" fmla="*/ 0 w 42749"/>
              <a:gd name="connsiteY3" fmla="*/ 10929 h 235607"/>
              <a:gd name="connsiteX4" fmla="*/ 10929 w 42749"/>
              <a:gd name="connsiteY4" fmla="*/ 0 h 235607"/>
              <a:gd name="connsiteX5" fmla="*/ 31821 w 42749"/>
              <a:gd name="connsiteY5" fmla="*/ 0 h 235607"/>
              <a:gd name="connsiteX6" fmla="*/ 42750 w 42749"/>
              <a:gd name="connsiteY6" fmla="*/ 10929 h 235607"/>
              <a:gd name="connsiteX7" fmla="*/ 42750 w 42749"/>
              <a:gd name="connsiteY7" fmla="*/ 51429 h 235607"/>
              <a:gd name="connsiteX8" fmla="*/ 42750 w 42749"/>
              <a:gd name="connsiteY8" fmla="*/ 52393 h 235607"/>
              <a:gd name="connsiteX9" fmla="*/ 33750 w 42749"/>
              <a:gd name="connsiteY9" fmla="*/ 153643 h 235607"/>
              <a:gd name="connsiteX10" fmla="*/ 23143 w 42749"/>
              <a:gd name="connsiteY10" fmla="*/ 163607 h 235607"/>
              <a:gd name="connsiteX11" fmla="*/ 20571 w 42749"/>
              <a:gd name="connsiteY11" fmla="*/ 163607 h 235607"/>
              <a:gd name="connsiteX12" fmla="*/ 9321 w 42749"/>
              <a:gd name="connsiteY12" fmla="*/ 153643 h 235607"/>
              <a:gd name="connsiteX13" fmla="*/ 1607 w 42749"/>
              <a:gd name="connsiteY13" fmla="*/ 220821 h 235607"/>
              <a:gd name="connsiteX14" fmla="*/ 1607 w 42749"/>
              <a:gd name="connsiteY14" fmla="*/ 208607 h 235607"/>
              <a:gd name="connsiteX15" fmla="*/ 16393 w 42749"/>
              <a:gd name="connsiteY15" fmla="*/ 193821 h 235607"/>
              <a:gd name="connsiteX16" fmla="*/ 26036 w 42749"/>
              <a:gd name="connsiteY16" fmla="*/ 193821 h 235607"/>
              <a:gd name="connsiteX17" fmla="*/ 40821 w 42749"/>
              <a:gd name="connsiteY17" fmla="*/ 208607 h 235607"/>
              <a:gd name="connsiteX18" fmla="*/ 40821 w 42749"/>
              <a:gd name="connsiteY18" fmla="*/ 220821 h 235607"/>
              <a:gd name="connsiteX19" fmla="*/ 26036 w 42749"/>
              <a:gd name="connsiteY19" fmla="*/ 235607 h 235607"/>
              <a:gd name="connsiteX20" fmla="*/ 16393 w 42749"/>
              <a:gd name="connsiteY20" fmla="*/ 235607 h 235607"/>
              <a:gd name="connsiteX21" fmla="*/ 1607 w 42749"/>
              <a:gd name="connsiteY21" fmla="*/ 22082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749" h="235607">
                <a:moveTo>
                  <a:pt x="9321" y="153643"/>
                </a:moveTo>
                <a:lnTo>
                  <a:pt x="0" y="52393"/>
                </a:lnTo>
                <a:cubicBezTo>
                  <a:pt x="0" y="52071"/>
                  <a:pt x="0" y="51750"/>
                  <a:pt x="0" y="51429"/>
                </a:cubicBezTo>
                <a:lnTo>
                  <a:pt x="0" y="10929"/>
                </a:lnTo>
                <a:cubicBezTo>
                  <a:pt x="0" y="4821"/>
                  <a:pt x="4821" y="0"/>
                  <a:pt x="10929" y="0"/>
                </a:cubicBezTo>
                <a:lnTo>
                  <a:pt x="31821" y="0"/>
                </a:lnTo>
                <a:cubicBezTo>
                  <a:pt x="37929" y="0"/>
                  <a:pt x="42750" y="4821"/>
                  <a:pt x="42750" y="10929"/>
                </a:cubicBezTo>
                <a:lnTo>
                  <a:pt x="42750" y="51429"/>
                </a:lnTo>
                <a:cubicBezTo>
                  <a:pt x="42750" y="51750"/>
                  <a:pt x="42750" y="52071"/>
                  <a:pt x="42750" y="52393"/>
                </a:cubicBezTo>
                <a:lnTo>
                  <a:pt x="33750" y="153643"/>
                </a:lnTo>
                <a:cubicBezTo>
                  <a:pt x="33107" y="159107"/>
                  <a:pt x="28607" y="163607"/>
                  <a:pt x="23143" y="163607"/>
                </a:cubicBezTo>
                <a:lnTo>
                  <a:pt x="20571" y="163607"/>
                </a:lnTo>
                <a:cubicBezTo>
                  <a:pt x="14464" y="163607"/>
                  <a:pt x="9643" y="159107"/>
                  <a:pt x="9321" y="153643"/>
                </a:cubicBezTo>
                <a:close/>
                <a:moveTo>
                  <a:pt x="1607" y="220821"/>
                </a:moveTo>
                <a:lnTo>
                  <a:pt x="1607" y="208607"/>
                </a:lnTo>
                <a:cubicBezTo>
                  <a:pt x="1607" y="200250"/>
                  <a:pt x="8357" y="193821"/>
                  <a:pt x="16393" y="193821"/>
                </a:cubicBezTo>
                <a:lnTo>
                  <a:pt x="26036" y="193821"/>
                </a:lnTo>
                <a:cubicBezTo>
                  <a:pt x="34393" y="193821"/>
                  <a:pt x="40821" y="200571"/>
                  <a:pt x="40821" y="208607"/>
                </a:cubicBezTo>
                <a:lnTo>
                  <a:pt x="40821" y="220821"/>
                </a:lnTo>
                <a:cubicBezTo>
                  <a:pt x="40821" y="229179"/>
                  <a:pt x="34071" y="235607"/>
                  <a:pt x="26036" y="235607"/>
                </a:cubicBezTo>
                <a:lnTo>
                  <a:pt x="16393" y="235607"/>
                </a:lnTo>
                <a:cubicBezTo>
                  <a:pt x="8357" y="235607"/>
                  <a:pt x="1607" y="229179"/>
                  <a:pt x="1607" y="220821"/>
                </a:cubicBezTo>
                <a:close/>
              </a:path>
            </a:pathLst>
          </a:custGeom>
          <a:solidFill>
            <a:schemeClr val="bg1"/>
          </a:solidFill>
          <a:ln w="3151" cap="flat">
            <a:noFill/>
            <a:prstDash val="solid"/>
            <a:miter/>
          </a:ln>
        </p:spPr>
        <p:txBody>
          <a:bodyPr lIns="91440" tIns="45720" rIns="91440" bIns="45720" rtlCol="0" anchor="ctr"/>
          <a:lstStyle/>
          <a:p>
            <a:endParaRPr lang="ru-RU" sz="124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62025" y="3"/>
            <a:ext cx="11433175" cy="825499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Правила предоставления субсидии </a:t>
            </a:r>
            <a:r>
              <a:rPr lang="ru-RU" sz="2000" dirty="0" smtClean="0"/>
              <a:t>(ПП РФ </a:t>
            </a:r>
            <a:r>
              <a:rPr lang="ru-RU" sz="2000" dirty="0"/>
              <a:t>от 01.12.2021 № 2148 ) 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7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3288146" y="2492169"/>
            <a:ext cx="1838036" cy="694377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14268">
              <a:defRPr/>
            </a:pPr>
            <a:r>
              <a:rPr lang="ru-RU" sz="5333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2319324" y="937717"/>
            <a:ext cx="1725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3200" b="1" dirty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3306618" y="3258788"/>
            <a:ext cx="1819564" cy="740557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14268">
              <a:defRPr/>
            </a:pPr>
            <a:r>
              <a:rPr lang="ru-RU" sz="5333" dirty="0">
                <a:solidFill>
                  <a:schemeClr val="bg1"/>
                </a:solidFill>
              </a:rPr>
              <a:t>1311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7028874" y="1697135"/>
            <a:ext cx="5163127" cy="239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24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12.04.2023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расширен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критерий отбора </a:t>
            </a:r>
            <a:b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67" b="1" dirty="0" err="1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пп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«б» п. 5 Правил:</a:t>
            </a:r>
          </a:p>
          <a:p>
            <a:pPr defTabSz="620863">
              <a:defRPr/>
            </a:pP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 менее 80% кадастровых кварталов, планируемых к ККР расположены </a:t>
            </a:r>
            <a:b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муниципальных образованиях,</a:t>
            </a:r>
          </a:p>
          <a:p>
            <a:pPr defTabSz="620863">
              <a:defRPr/>
            </a:pP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предусмотренных 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приложением № 3 </a:t>
            </a:r>
            <a:b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разделом </a:t>
            </a:r>
            <a:r>
              <a:rPr lang="en-US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приложения </a:t>
            </a:r>
            <a:r>
              <a:rPr lang="ru-RU" sz="1867" dirty="0" smtClean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№ 4 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 Стратегии </a:t>
            </a:r>
            <a:r>
              <a:rPr lang="ru-RU" sz="1333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(утв. распр. ПР РФ от 13.02.2019 № 207-р)</a:t>
            </a:r>
          </a:p>
        </p:txBody>
      </p:sp>
      <p:sp>
        <p:nvSpPr>
          <p:cNvPr id="16" name="Полилиния 36">
            <a:extLst>
              <a:ext uri="{FF2B5EF4-FFF2-40B4-BE49-F238E27FC236}">
                <a16:creationId xmlns:a16="http://schemas.microsoft.com/office/drawing/2014/main" id="{BD7803CA-1F44-4DDB-92C7-80BD46D33879}"/>
              </a:ext>
            </a:extLst>
          </p:cNvPr>
          <p:cNvSpPr/>
          <p:nvPr/>
        </p:nvSpPr>
        <p:spPr>
          <a:xfrm>
            <a:off x="277091" y="2485950"/>
            <a:ext cx="2382981" cy="672887"/>
          </a:xfrm>
          <a:prstGeom prst="homePlate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spcFirstLastPara="0" vert="horz" wrap="square" lIns="86095" tIns="86095" rIns="86095" bIns="86095" numCol="1" spcCol="953" anchor="ctr" anchorCtr="0">
            <a:noAutofit/>
          </a:bodyPr>
          <a:lstStyle/>
          <a:p>
            <a:pPr defTabSz="711146" eaLnBrk="0" hangingPunct="0">
              <a:lnSpc>
                <a:spcPct val="90000"/>
              </a:lnSpc>
              <a:spcAft>
                <a:spcPct val="35000"/>
              </a:spcAft>
            </a:pPr>
            <a:r>
              <a:rPr lang="ru-RU" sz="1956" kern="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Кол-во заявок </a:t>
            </a:r>
            <a:br>
              <a:rPr lang="ru-RU" sz="1956" kern="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</a:br>
            <a:r>
              <a:rPr lang="ru-RU" sz="1956" kern="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от субъектов РФ</a:t>
            </a:r>
          </a:p>
        </p:txBody>
      </p:sp>
      <p:sp>
        <p:nvSpPr>
          <p:cNvPr id="17" name="Полилиния 36">
            <a:extLst>
              <a:ext uri="{FF2B5EF4-FFF2-40B4-BE49-F238E27FC236}">
                <a16:creationId xmlns:a16="http://schemas.microsoft.com/office/drawing/2014/main" id="{BD7803CA-1F44-4DDB-92C7-80BD46D33879}"/>
              </a:ext>
            </a:extLst>
          </p:cNvPr>
          <p:cNvSpPr/>
          <p:nvPr/>
        </p:nvSpPr>
        <p:spPr>
          <a:xfrm>
            <a:off x="304802" y="3289515"/>
            <a:ext cx="2382981" cy="654413"/>
          </a:xfrm>
          <a:prstGeom prst="homePlate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spcFirstLastPara="0" vert="horz" wrap="square" lIns="86095" tIns="86095" rIns="86095" bIns="86095" numCol="1" spcCol="953" anchor="ctr" anchorCtr="0">
            <a:noAutofit/>
          </a:bodyPr>
          <a:lstStyle/>
          <a:p>
            <a:pPr defTabSz="711146" eaLnBrk="0" hangingPunct="0">
              <a:lnSpc>
                <a:spcPct val="90000"/>
              </a:lnSpc>
              <a:spcAft>
                <a:spcPct val="35000"/>
              </a:spcAft>
            </a:pPr>
            <a:r>
              <a:rPr lang="ru-RU" sz="1956" kern="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Заявки на общую сумму, млн руб.</a:t>
            </a:r>
          </a:p>
        </p:txBody>
      </p:sp>
      <p:sp>
        <p:nvSpPr>
          <p:cNvPr id="19" name="Полилиния 36">
            <a:extLst>
              <a:ext uri="{FF2B5EF4-FFF2-40B4-BE49-F238E27FC236}">
                <a16:creationId xmlns:a16="http://schemas.microsoft.com/office/drawing/2014/main" id="{BD7803CA-1F44-4DDB-92C7-80BD46D33879}"/>
              </a:ext>
            </a:extLst>
          </p:cNvPr>
          <p:cNvSpPr/>
          <p:nvPr/>
        </p:nvSpPr>
        <p:spPr>
          <a:xfrm>
            <a:off x="277091" y="1673151"/>
            <a:ext cx="2382981" cy="626704"/>
          </a:xfrm>
          <a:prstGeom prst="homePlate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spcFirstLastPara="0" vert="horz" wrap="square" lIns="86095" tIns="86095" rIns="86095" bIns="86095" numCol="1" spcCol="953" anchor="ctr" anchorCtr="0">
            <a:noAutofit/>
          </a:bodyPr>
          <a:lstStyle/>
          <a:p>
            <a:pPr defTabSz="711146" eaLnBrk="0" hangingPunct="0"/>
            <a:r>
              <a:rPr lang="ru-RU" sz="1956" kern="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Федеральный бюджет, млн руб.</a:t>
            </a:r>
          </a:p>
        </p:txBody>
      </p:sp>
      <p:sp>
        <p:nvSpPr>
          <p:cNvPr id="20" name="Скругленный прямоугольник 33">
            <a:extLst>
              <a:ext uri="{FF2B5EF4-FFF2-40B4-BE49-F238E27FC236}">
                <a16:creationId xmlns:a16="http://schemas.microsoft.com/office/drawing/2014/main" id="{A74EFB7D-46FD-4939-BA3E-68EA8890A21E}"/>
              </a:ext>
            </a:extLst>
          </p:cNvPr>
          <p:cNvSpPr/>
          <p:nvPr/>
        </p:nvSpPr>
        <p:spPr>
          <a:xfrm>
            <a:off x="3269672" y="1679370"/>
            <a:ext cx="1865747" cy="638957"/>
          </a:xfrm>
          <a:prstGeom prst="round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14268">
              <a:defRPr/>
            </a:pPr>
            <a:r>
              <a:rPr lang="ru-RU" sz="5333" dirty="0">
                <a:solidFill>
                  <a:schemeClr val="bg1"/>
                </a:solidFill>
              </a:rPr>
              <a:t>542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6706596" y="1002371"/>
            <a:ext cx="501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3200" b="1" dirty="0">
                <a:solidFill>
                  <a:srgbClr val="FF79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КРИТЕРИЙ ОТБОРА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6D9AFE-C821-42BA-ABCF-FF6B7EF14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49" y="1721787"/>
            <a:ext cx="735331" cy="735087"/>
          </a:xfrm>
          <a:prstGeom prst="rect">
            <a:avLst/>
          </a:prstGeom>
        </p:spPr>
      </p:pic>
      <p:sp>
        <p:nvSpPr>
          <p:cNvPr id="26" name="Freeform: Shape 6">
            <a:extLst>
              <a:ext uri="{FF2B5EF4-FFF2-40B4-BE49-F238E27FC236}">
                <a16:creationId xmlns:a16="http://schemas.microsoft.com/office/drawing/2014/main" id="{85220B04-FC09-4739-BE54-4E91CE970AD5}"/>
              </a:ext>
            </a:extLst>
          </p:cNvPr>
          <p:cNvSpPr/>
          <p:nvPr/>
        </p:nvSpPr>
        <p:spPr>
          <a:xfrm>
            <a:off x="6459644" y="2556241"/>
            <a:ext cx="273669" cy="1239904"/>
          </a:xfrm>
          <a:custGeom>
            <a:avLst/>
            <a:gdLst>
              <a:gd name="connsiteX0" fmla="*/ 9321 w 42749"/>
              <a:gd name="connsiteY0" fmla="*/ 153643 h 235607"/>
              <a:gd name="connsiteX1" fmla="*/ 0 w 42749"/>
              <a:gd name="connsiteY1" fmla="*/ 52393 h 235607"/>
              <a:gd name="connsiteX2" fmla="*/ 0 w 42749"/>
              <a:gd name="connsiteY2" fmla="*/ 51429 h 235607"/>
              <a:gd name="connsiteX3" fmla="*/ 0 w 42749"/>
              <a:gd name="connsiteY3" fmla="*/ 10929 h 235607"/>
              <a:gd name="connsiteX4" fmla="*/ 10929 w 42749"/>
              <a:gd name="connsiteY4" fmla="*/ 0 h 235607"/>
              <a:gd name="connsiteX5" fmla="*/ 31821 w 42749"/>
              <a:gd name="connsiteY5" fmla="*/ 0 h 235607"/>
              <a:gd name="connsiteX6" fmla="*/ 42750 w 42749"/>
              <a:gd name="connsiteY6" fmla="*/ 10929 h 235607"/>
              <a:gd name="connsiteX7" fmla="*/ 42750 w 42749"/>
              <a:gd name="connsiteY7" fmla="*/ 51429 h 235607"/>
              <a:gd name="connsiteX8" fmla="*/ 42750 w 42749"/>
              <a:gd name="connsiteY8" fmla="*/ 52393 h 235607"/>
              <a:gd name="connsiteX9" fmla="*/ 33750 w 42749"/>
              <a:gd name="connsiteY9" fmla="*/ 153643 h 235607"/>
              <a:gd name="connsiteX10" fmla="*/ 23143 w 42749"/>
              <a:gd name="connsiteY10" fmla="*/ 163607 h 235607"/>
              <a:gd name="connsiteX11" fmla="*/ 20571 w 42749"/>
              <a:gd name="connsiteY11" fmla="*/ 163607 h 235607"/>
              <a:gd name="connsiteX12" fmla="*/ 9321 w 42749"/>
              <a:gd name="connsiteY12" fmla="*/ 153643 h 235607"/>
              <a:gd name="connsiteX13" fmla="*/ 1607 w 42749"/>
              <a:gd name="connsiteY13" fmla="*/ 220821 h 235607"/>
              <a:gd name="connsiteX14" fmla="*/ 1607 w 42749"/>
              <a:gd name="connsiteY14" fmla="*/ 208607 h 235607"/>
              <a:gd name="connsiteX15" fmla="*/ 16393 w 42749"/>
              <a:gd name="connsiteY15" fmla="*/ 193821 h 235607"/>
              <a:gd name="connsiteX16" fmla="*/ 26036 w 42749"/>
              <a:gd name="connsiteY16" fmla="*/ 193821 h 235607"/>
              <a:gd name="connsiteX17" fmla="*/ 40821 w 42749"/>
              <a:gd name="connsiteY17" fmla="*/ 208607 h 235607"/>
              <a:gd name="connsiteX18" fmla="*/ 40821 w 42749"/>
              <a:gd name="connsiteY18" fmla="*/ 220821 h 235607"/>
              <a:gd name="connsiteX19" fmla="*/ 26036 w 42749"/>
              <a:gd name="connsiteY19" fmla="*/ 235607 h 235607"/>
              <a:gd name="connsiteX20" fmla="*/ 16393 w 42749"/>
              <a:gd name="connsiteY20" fmla="*/ 235607 h 235607"/>
              <a:gd name="connsiteX21" fmla="*/ 1607 w 42749"/>
              <a:gd name="connsiteY21" fmla="*/ 22082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749" h="235607">
                <a:moveTo>
                  <a:pt x="9321" y="153643"/>
                </a:moveTo>
                <a:lnTo>
                  <a:pt x="0" y="52393"/>
                </a:lnTo>
                <a:cubicBezTo>
                  <a:pt x="0" y="52071"/>
                  <a:pt x="0" y="51750"/>
                  <a:pt x="0" y="51429"/>
                </a:cubicBezTo>
                <a:lnTo>
                  <a:pt x="0" y="10929"/>
                </a:lnTo>
                <a:cubicBezTo>
                  <a:pt x="0" y="4821"/>
                  <a:pt x="4821" y="0"/>
                  <a:pt x="10929" y="0"/>
                </a:cubicBezTo>
                <a:lnTo>
                  <a:pt x="31821" y="0"/>
                </a:lnTo>
                <a:cubicBezTo>
                  <a:pt x="37929" y="0"/>
                  <a:pt x="42750" y="4821"/>
                  <a:pt x="42750" y="10929"/>
                </a:cubicBezTo>
                <a:lnTo>
                  <a:pt x="42750" y="51429"/>
                </a:lnTo>
                <a:cubicBezTo>
                  <a:pt x="42750" y="51750"/>
                  <a:pt x="42750" y="52071"/>
                  <a:pt x="42750" y="52393"/>
                </a:cubicBezTo>
                <a:lnTo>
                  <a:pt x="33750" y="153643"/>
                </a:lnTo>
                <a:cubicBezTo>
                  <a:pt x="33107" y="159107"/>
                  <a:pt x="28607" y="163607"/>
                  <a:pt x="23143" y="163607"/>
                </a:cubicBezTo>
                <a:lnTo>
                  <a:pt x="20571" y="163607"/>
                </a:lnTo>
                <a:cubicBezTo>
                  <a:pt x="14464" y="163607"/>
                  <a:pt x="9643" y="159107"/>
                  <a:pt x="9321" y="153643"/>
                </a:cubicBezTo>
                <a:close/>
                <a:moveTo>
                  <a:pt x="1607" y="220821"/>
                </a:moveTo>
                <a:lnTo>
                  <a:pt x="1607" y="208607"/>
                </a:lnTo>
                <a:cubicBezTo>
                  <a:pt x="1607" y="200250"/>
                  <a:pt x="8357" y="193821"/>
                  <a:pt x="16393" y="193821"/>
                </a:cubicBezTo>
                <a:lnTo>
                  <a:pt x="26036" y="193821"/>
                </a:lnTo>
                <a:cubicBezTo>
                  <a:pt x="34393" y="193821"/>
                  <a:pt x="40821" y="200571"/>
                  <a:pt x="40821" y="208607"/>
                </a:cubicBezTo>
                <a:lnTo>
                  <a:pt x="40821" y="220821"/>
                </a:lnTo>
                <a:cubicBezTo>
                  <a:pt x="40821" y="229179"/>
                  <a:pt x="34071" y="235607"/>
                  <a:pt x="26036" y="235607"/>
                </a:cubicBezTo>
                <a:lnTo>
                  <a:pt x="16393" y="235607"/>
                </a:lnTo>
                <a:cubicBezTo>
                  <a:pt x="8357" y="235607"/>
                  <a:pt x="1607" y="229179"/>
                  <a:pt x="1607" y="220821"/>
                </a:cubicBezTo>
                <a:close/>
              </a:path>
            </a:pathLst>
          </a:custGeom>
          <a:solidFill>
            <a:schemeClr val="accent2"/>
          </a:solidFill>
          <a:ln w="3151" cap="flat">
            <a:noFill/>
            <a:prstDash val="solid"/>
            <a:miter/>
          </a:ln>
        </p:spPr>
        <p:txBody>
          <a:bodyPr lIns="121920" tIns="60960" rIns="121920" bIns="60960" rtlCol="0" anchor="ctr"/>
          <a:lstStyle/>
          <a:p>
            <a:endParaRPr lang="ru-RU" sz="1659">
              <a:solidFill>
                <a:srgbClr val="17A15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6345383" y="4107823"/>
            <a:ext cx="5569528" cy="161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Добавлены:</a:t>
            </a:r>
          </a:p>
          <a:p>
            <a:pPr marL="228594" indent="-228594" defTabSz="620863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минерально-сырьевые и агропромышленные центры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sz="16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научно-образовательные центры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мирового уровня</a:t>
            </a:r>
          </a:p>
          <a:p>
            <a:pPr marL="228594" indent="-228594" defTabSz="620863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геостратегические территории РФ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в число которых входит </a:t>
            </a:r>
            <a:r>
              <a:rPr lang="ru-RU" sz="16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Арктическая зона РФ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166253" y="4227895"/>
            <a:ext cx="5504872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Количество муниципальных образований, подходящих под критерий отбора 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увеличилось</a:t>
            </a:r>
            <a:r>
              <a:rPr lang="ru-RU" sz="1867" b="1" dirty="0">
                <a:solidFill>
                  <a:srgbClr val="17A15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раза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1364F3C-E64E-5BE9-6BA9-941121EEFA73}"/>
              </a:ext>
            </a:extLst>
          </p:cNvPr>
          <p:cNvSpPr/>
          <p:nvPr/>
        </p:nvSpPr>
        <p:spPr>
          <a:xfrm>
            <a:off x="219057" y="5368759"/>
            <a:ext cx="4751953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0863">
              <a:defRPr/>
            </a:pP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Перечень</a:t>
            </a: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кадастровых 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кварталов</a:t>
            </a:r>
            <a:r>
              <a:rPr lang="ru-RU" sz="1867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может быть </a:t>
            </a:r>
            <a:r>
              <a:rPr lang="ru-RU" sz="1867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уточнен</a:t>
            </a:r>
            <a:r>
              <a:rPr lang="ru-RU" sz="1867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субъектами РФ</a:t>
            </a:r>
          </a:p>
        </p:txBody>
      </p:sp>
    </p:spTree>
    <p:extLst>
      <p:ext uri="{BB962C8B-B14F-4D97-AF65-F5344CB8AC3E}">
        <p14:creationId xmlns:p14="http://schemas.microsoft.com/office/powerpoint/2010/main" val="1911121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28797</TotalTime>
  <Words>1408</Words>
  <Application>Microsoft Office PowerPoint</Application>
  <PresentationFormat>Широкоэкранный</PresentationFormat>
  <Paragraphs>385</Paragraphs>
  <Slides>11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Segoe UI</vt:lpstr>
      <vt:lpstr>Times New Roman</vt:lpstr>
      <vt:lpstr>Trebuchet MS</vt:lpstr>
      <vt:lpstr>Wingdings</vt:lpstr>
      <vt:lpstr>Шаблон</vt:lpstr>
      <vt:lpstr>think-cell Slide</vt:lpstr>
      <vt:lpstr>Презентация PowerPoint</vt:lpstr>
      <vt:lpstr>Цели проведения комплексных кадастровых работ</vt:lpstr>
      <vt:lpstr> Финансирование комплексных кадастровых работ </vt:lpstr>
      <vt:lpstr>Проведение комплексных кадастровых работ</vt:lpstr>
      <vt:lpstr>Порядок проведения комплексных кадастровых работ</vt:lpstr>
      <vt:lpstr>Закупочные мероприятия на выполнение комплексных кадастровых работ</vt:lpstr>
      <vt:lpstr>План мероприятий по выполнению комплексных кадастровых работ</vt:lpstr>
      <vt:lpstr>Условия и критерии отбора заявок на предоставление субсидий</vt:lpstr>
      <vt:lpstr>  Правила предоставления субсидии (ПП РФ от 01.12.2021 № 2148 )  </vt:lpstr>
      <vt:lpstr>Предложения и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Заборских Е.И.</dc:creator>
  <cp:lastModifiedBy>Пеплова Анна Валерьевна</cp:lastModifiedBy>
  <cp:revision>1246</cp:revision>
  <cp:lastPrinted>2023-03-29T14:02:14Z</cp:lastPrinted>
  <dcterms:created xsi:type="dcterms:W3CDTF">2020-12-17T18:43:20Z</dcterms:created>
  <dcterms:modified xsi:type="dcterms:W3CDTF">2023-05-17T10:29:54Z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