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Override6.xml" ContentType="application/vnd.openxmlformats-officedocument.themeOverrid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  <p:sldMasterId id="2147483772" r:id="rId3"/>
    <p:sldMasterId id="2147483785" r:id="rId4"/>
    <p:sldMasterId id="2147483798" r:id="rId5"/>
    <p:sldMasterId id="2147483812" r:id="rId6"/>
    <p:sldMasterId id="2147483826" r:id="rId7"/>
    <p:sldMasterId id="2147483839" r:id="rId8"/>
  </p:sldMasterIdLst>
  <p:notesMasterIdLst>
    <p:notesMasterId r:id="rId24"/>
  </p:notesMasterIdLst>
  <p:sldIdLst>
    <p:sldId id="265" r:id="rId9"/>
    <p:sldId id="284" r:id="rId10"/>
    <p:sldId id="277" r:id="rId11"/>
    <p:sldId id="295" r:id="rId12"/>
    <p:sldId id="297" r:id="rId13"/>
    <p:sldId id="292" r:id="rId14"/>
    <p:sldId id="299" r:id="rId15"/>
    <p:sldId id="282" r:id="rId16"/>
    <p:sldId id="286" r:id="rId17"/>
    <p:sldId id="287" r:id="rId18"/>
    <p:sldId id="293" r:id="rId19"/>
    <p:sldId id="290" r:id="rId20"/>
    <p:sldId id="296" r:id="rId21"/>
    <p:sldId id="298" r:id="rId22"/>
    <p:sldId id="294" r:id="rId23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38022"/>
    <a:srgbClr val="E2EADA"/>
    <a:srgbClr val="DFF1CB"/>
    <a:srgbClr val="C9E8A6"/>
    <a:srgbClr val="CCFFCC"/>
    <a:srgbClr val="B4DE86"/>
    <a:srgbClr val="FCD1CC"/>
    <a:srgbClr val="8BCC44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3925" autoAdjust="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1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231644036070198"/>
          <c:w val="0.88704126357755131"/>
          <c:h val="0.666525114936412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8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F92-4E42-AAA4-3CC1FC854CBD}"/>
              </c:ext>
            </c:extLst>
          </c:dPt>
          <c:dPt>
            <c:idx val="1"/>
            <c:bubble3D val="0"/>
            <c:explosion val="24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F92-4E42-AAA4-3CC1FC854CBD}"/>
              </c:ext>
            </c:extLst>
          </c:dPt>
          <c:dPt>
            <c:idx val="2"/>
            <c:bubble3D val="0"/>
            <c:explosion val="34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F92-4E42-AAA4-3CC1FC854CBD}"/>
              </c:ext>
            </c:extLst>
          </c:dPt>
          <c:dPt>
            <c:idx val="3"/>
            <c:bubble3D val="0"/>
            <c:explosion val="31"/>
            <c:spPr>
              <a:solidFill>
                <a:srgbClr val="53802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F92-4E42-AAA4-3CC1FC854CBD}"/>
              </c:ext>
            </c:extLst>
          </c:dPt>
          <c:dPt>
            <c:idx val="4"/>
            <c:bubble3D val="0"/>
            <c:explosion val="26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F92-4E42-AAA4-3CC1FC854CBD}"/>
              </c:ext>
            </c:extLst>
          </c:dPt>
          <c:dLbls>
            <c:dLbl>
              <c:idx val="0"/>
              <c:layout>
                <c:manualLayout>
                  <c:x val="-4.3366575722355666E-2"/>
                  <c:y val="-1.1633591179527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8563FC-0B4F-42B0-BE02-398D6DBF7750}" type="VALU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тыс. га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;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fld id="{D146B670-42CF-4893-ADE9-7D3206E35F1F}" type="PERCENTAGE">
                      <a:rPr lang="ru-RU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92-4E42-AAA4-3CC1FC854CBD}"/>
                </c:ext>
              </c:extLst>
            </c:dLbl>
            <c:dLbl>
              <c:idx val="1"/>
              <c:layout>
                <c:manualLayout>
                  <c:x val="4.4267383752232659E-2"/>
                  <c:y val="-0.24777773067084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358A0F-C341-42DE-9555-53A4F91F3768}" type="VALU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тыс. га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36C51155-CB4E-45A7-AE9C-3825CB156703}" type="PERCENTAGE">
                      <a:rPr lang="ru-RU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92-4E42-AAA4-3CC1FC854CBD}"/>
                </c:ext>
              </c:extLst>
            </c:dLbl>
            <c:dLbl>
              <c:idx val="2"/>
              <c:layout>
                <c:manualLayout>
                  <c:x val="4.0528215223096957E-2"/>
                  <c:y val="-6.6946358267716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545BFE-A7C9-4246-B61C-3018F824AEA1}" type="VALU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тыс. га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14FDB89D-CC7E-429A-A1DA-5076453647B6}" type="PERCENTAGE">
                      <a:rPr lang="ru-RU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92-4E42-AAA4-3CC1FC854CBD}"/>
                </c:ext>
              </c:extLst>
            </c:dLbl>
            <c:dLbl>
              <c:idx val="3"/>
              <c:layout>
                <c:manualLayout>
                  <c:x val="-8.9713188919179926E-2"/>
                  <c:y val="4.42510705049390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57A1E0-C9DA-449A-A2BC-0F1CB51C6AC6}" type="VALU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тыс. га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6E94E441-8067-45EA-BDF8-0DA0777AC75E}" type="PERCENTAGE">
                      <a:rPr lang="ru-RU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92-4E42-AAA4-3CC1FC854CBD}"/>
                </c:ext>
              </c:extLst>
            </c:dLbl>
            <c:dLbl>
              <c:idx val="4"/>
              <c:layout>
                <c:manualLayout>
                  <c:x val="-0.21591911796125221"/>
                  <c:y val="-1.5982095941395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54D0A2-363E-4004-8535-39C37DEE8DF0}" type="VALUE">
                      <a:rPr lang="ru-RU" sz="120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тыс. га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;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37C9699-0C1A-46E8-BA25-115AF0FE8202}" type="PERCENTAGE">
                      <a:rPr lang="ru-RU" sz="1200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sz="12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92-4E42-AAA4-3CC1FC854CBD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пашня</c:v>
                </c:pt>
                <c:pt idx="1">
                  <c:v>сенокосы, пастбища</c:v>
                </c:pt>
                <c:pt idx="2">
                  <c:v>залежь</c:v>
                </c:pt>
                <c:pt idx="3">
                  <c:v>мн. насаждения</c:v>
                </c:pt>
                <c:pt idx="4">
                  <c:v>не сельхоз угодья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2904.6</c:v>
                </c:pt>
                <c:pt idx="1">
                  <c:v>835</c:v>
                </c:pt>
                <c:pt idx="2">
                  <c:v>34.200000000000003</c:v>
                </c:pt>
                <c:pt idx="3">
                  <c:v>38</c:v>
                </c:pt>
                <c:pt idx="4">
                  <c:v>366.4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92-4E42-AAA4-3CC1FC854C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32986719424343"/>
          <c:y val="0.6103598354991534"/>
          <c:w val="0.25967013280575657"/>
          <c:h val="0.365166083621712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FF1CB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525427363090647E-3"/>
          <c:y val="0.25641455589824447"/>
          <c:w val="0.76212749410821967"/>
          <c:h val="0.604045436472632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8D65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74-4890-B70D-CC796F968A3E}"/>
              </c:ext>
            </c:extLst>
          </c:dPt>
          <c:dPt>
            <c:idx val="1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74-4890-B70D-CC796F968A3E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74-4890-B70D-CC796F968A3E}"/>
              </c:ext>
            </c:extLst>
          </c:dPt>
          <c:dPt>
            <c:idx val="3"/>
            <c:bubble3D val="0"/>
            <c:spPr>
              <a:solidFill>
                <a:srgbClr val="53802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574-4890-B70D-CC796F968A3E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574-4890-B70D-CC796F968A3E}"/>
              </c:ext>
            </c:extLst>
          </c:dPt>
          <c:dLbls>
            <c:dLbl>
              <c:idx val="0"/>
              <c:layout>
                <c:manualLayout>
                  <c:x val="-5.5675627836457395E-2"/>
                  <c:y val="2.20483850684817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145 тыс. га</a:t>
                    </a:r>
                    <a:endParaRPr lang="ru-RU" sz="130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3024903229172"/>
                      <c:h val="0.13175239937410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74-4890-B70D-CC796F968A3E}"/>
                </c:ext>
              </c:extLst>
            </c:dLbl>
            <c:dLbl>
              <c:idx val="1"/>
              <c:layout>
                <c:manualLayout>
                  <c:x val="8.2873373495911978E-2"/>
                  <c:y val="5.55092426663826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23 тыс. га</a:t>
                    </a:r>
                    <a:r>
                      <a:rPr lang="ru-RU" sz="13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76599023241792"/>
                      <c:h val="0.13175284150551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74-4890-B70D-CC796F968A3E}"/>
                </c:ext>
              </c:extLst>
            </c:dLbl>
            <c:dLbl>
              <c:idx val="2"/>
              <c:layout>
                <c:manualLayout>
                  <c:x val="-0.24062869807277332"/>
                  <c:y val="3.4904664763114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3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3 тыс. га</a:t>
                    </a: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300" b="1" i="0" u="none" strike="noStrike" kern="1200" baseline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6244432281892"/>
                      <c:h val="0.11686457334032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74-4890-B70D-CC796F968A3E}"/>
                </c:ext>
              </c:extLst>
            </c:dLbl>
            <c:dLbl>
              <c:idx val="3"/>
              <c:layout>
                <c:manualLayout>
                  <c:x val="-7.78421788604685E-2"/>
                  <c:y val="5.8527842121558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57A1E0-C9DA-449A-A2BC-0F1CB51C6AC6}" type="VALUE">
                      <a:rPr lang="en-US" sz="1300" smtClean="0">
                        <a:solidFill>
                          <a:schemeClr val="tx1"/>
                        </a:solidFill>
                      </a:rPr>
                      <a:pPr>
                        <a:defRPr sz="13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300" baseline="0" dirty="0" smtClean="0">
                        <a:solidFill>
                          <a:schemeClr val="tx1"/>
                        </a:solidFill>
                      </a:rPr>
                      <a:t> (</a:t>
                    </a:r>
                    <a:fld id="{6E94E441-8067-45EA-BDF8-0DA0777AC75E}" type="PERCENTAGE">
                      <a:rPr lang="en-US" sz="1300" baseline="0" smtClean="0">
                        <a:solidFill>
                          <a:schemeClr val="tx1"/>
                        </a:solidFill>
                      </a:rPr>
                      <a:pPr>
                        <a:defRPr sz="130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en-US" sz="1300" baseline="0" dirty="0" smtClean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101986531411E-2"/>
                      <c:h val="0.100548131931945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74-4890-B70D-CC796F968A3E}"/>
                </c:ext>
              </c:extLst>
            </c:dLbl>
            <c:dLbl>
              <c:idx val="4"/>
              <c:layout>
                <c:manualLayout>
                  <c:x val="-0.28036174399425701"/>
                  <c:y val="-1.19029036282184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3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54D0A2-363E-4004-8535-39C37DEE8DF0}" type="VALUE">
                      <a:rPr lang="en-US" sz="13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300" smtClean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sz="13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  (</a:t>
                    </a:r>
                    <a:fld id="{A37C9699-0C1A-46E8-BA25-115AF0FE8202}" type="PERCENTAGE">
                      <a:rPr lang="en-US" sz="13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ru-RU" sz="1300" smtClean="0"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r>
                      <a:rPr lang="en-US" sz="13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)</a:t>
                    </a:r>
                  </a:p>
                </c:rich>
              </c:tx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300" b="1" i="0" u="none" strike="noStrike" kern="1200" baseline="0" smtClean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7759137873568"/>
                      <c:h val="0.13175272460047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74-4890-B70D-CC796F968A3E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невостребованные земли</c:v>
                </c:pt>
                <c:pt idx="1">
                  <c:v>защитные лесные насаждения</c:v>
                </c:pt>
                <c:pt idx="2">
                  <c:v>пруды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</c:v>
                </c:pt>
                <c:pt idx="1">
                  <c:v>17.8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74-4890-B70D-CC796F968A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43217773964044"/>
          <c:y val="0.2746365734725385"/>
          <c:w val="0.34986658551402278"/>
          <c:h val="0.436255760524306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75000"/>
        <a:alpha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7444592032162"/>
          <c:y val="9.6145231175030738E-2"/>
          <c:w val="0.60502247044577528"/>
          <c:h val="0.47908087870762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B0-47D4-B34B-1CA230F2DC71}"/>
              </c:ext>
            </c:extLst>
          </c:dPt>
          <c:dPt>
            <c:idx val="1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B0-47D4-B34B-1CA230F2DC71}"/>
              </c:ext>
            </c:extLst>
          </c:dPt>
          <c:dPt>
            <c:idx val="2"/>
            <c:bubble3D val="0"/>
            <c:spPr>
              <a:solidFill>
                <a:srgbClr val="B4DCFA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B0-47D4-B34B-1CA230F2DC71}"/>
              </c:ext>
            </c:extLst>
          </c:dPt>
          <c:dPt>
            <c:idx val="3"/>
            <c:bubble3D val="0"/>
            <c:spPr>
              <a:solidFill>
                <a:srgbClr val="53802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5B0-47D4-B34B-1CA230F2DC71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5B0-47D4-B34B-1CA230F2DC71}"/>
              </c:ext>
            </c:extLst>
          </c:dPt>
          <c:dLbls>
            <c:dLbl>
              <c:idx val="0"/>
              <c:layout>
                <c:manualLayout>
                  <c:x val="-7.3689209611671691E-2"/>
                  <c:y val="-1.591788487061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B0-47D4-B34B-1CA230F2DC71}"/>
                </c:ext>
              </c:extLst>
            </c:dLbl>
            <c:dLbl>
              <c:idx val="1"/>
              <c:layout>
                <c:manualLayout>
                  <c:x val="6.5713215487561635E-2"/>
                  <c:y val="-3.83245947582885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B0-47D4-B34B-1CA230F2DC71}"/>
                </c:ext>
              </c:extLst>
            </c:dLbl>
            <c:dLbl>
              <c:idx val="2"/>
              <c:layout>
                <c:manualLayout>
                  <c:x val="-2.8764500924796724E-3"/>
                  <c:y val="2.0120118544939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B0-47D4-B34B-1CA230F2D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ysClr val="window" lastClr="FFFFFF">
                      <a:lumMod val="50000"/>
                    </a:sys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сельхозземли, оформленные в счет невостребованных земель</c:v>
                </c:pt>
                <c:pt idx="1">
                  <c:v>защитные лесные насаждения</c:v>
                </c:pt>
                <c:pt idx="2">
                  <c:v>пруды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</c:v>
                </c:pt>
                <c:pt idx="1">
                  <c:v>20.399999999999999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B0-47D4-B34B-1CA230F2D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949246223782679E-2"/>
          <c:y val="0.67062411225514962"/>
          <c:w val="0.82258035978605837"/>
          <c:h val="0.3083259566141396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 b="1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solidFill>
          <a:prstClr val="white">
            <a:lumMod val="75000"/>
            <a:alpha val="48000"/>
          </a:prstClr>
        </a:solidFill>
      </c:spPr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bg1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2.5182988124405174E-2"/>
          <c:y val="0.12249215647733591"/>
          <c:w val="0.86603804114477623"/>
          <c:h val="0.732586388250767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расходы,млн. руб.</c:v>
                </c:pt>
              </c:strCache>
            </c:strRef>
          </c:tx>
          <c:spPr>
            <a:solidFill>
              <a:srgbClr val="75A8E5"/>
            </a:solidFill>
            <a:ln>
              <a:noFill/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за период 2011-2022 гг.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B-4B2A-9C7C-9E979846F4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70DB4"/>
              </a:solidFill>
            </a:ln>
          </c:spPr>
          <c:invertIfNegative val="0"/>
          <c:dLbls>
            <c:dLbl>
              <c:idx val="0"/>
              <c:layout>
                <c:manualLayout>
                  <c:x val="-8.6461986505055474E-2"/>
                  <c:y val="1.830639074659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3B-4B2A-9C7C-9E979846F45E}"/>
                </c:ext>
              </c:extLst>
            </c:dLbl>
            <c:dLbl>
              <c:idx val="1"/>
              <c:layout>
                <c:manualLayout>
                  <c:x val="-3.6849656083028613E-2"/>
                  <c:y val="-2.562894704523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3B-4B2A-9C7C-9E979846F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Rockwell Extra Bold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 период 2011-2022 гг.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983B-4B2A-9C7C-9E979846F4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доходы, млн.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за период 2011-2022 гг.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B-4B2A-9C7C-9E979846F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947552"/>
        <c:axId val="113036184"/>
        <c:axId val="0"/>
      </c:bar3DChart>
      <c:catAx>
        <c:axId val="1129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36184"/>
        <c:crosses val="autoZero"/>
        <c:auto val="0"/>
        <c:lblAlgn val="ctr"/>
        <c:lblOffset val="100"/>
        <c:noMultiLvlLbl val="0"/>
      </c:catAx>
      <c:valAx>
        <c:axId val="1130361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294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c:spPr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c:spPr>
    </c:backWall>
    <c:plotArea>
      <c:layout>
        <c:manualLayout>
          <c:layoutTarget val="inner"/>
          <c:xMode val="edge"/>
          <c:yMode val="edge"/>
          <c:x val="9.4213165590148085E-2"/>
          <c:y val="6.9066743990431459E-2"/>
          <c:w val="0.85476545399069503"/>
          <c:h val="0.70098010083232698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Фактически полученные оходы областного бюджета, млн.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6185865743143522E-3"/>
                  <c:y val="-8.07421533470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A7-42A0-A3D1-E7050DD68569}"/>
                </c:ext>
              </c:extLst>
            </c:dLbl>
            <c:dLbl>
              <c:idx val="1"/>
              <c:layout>
                <c:manualLayout>
                  <c:x val="-4.2976493576346144E-3"/>
                  <c:y val="-9.8294795379038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A7-42A0-A3D1-E7050DD685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A7-42A0-A3D1-E7050DD68569}"/>
                </c:ext>
              </c:extLst>
            </c:dLbl>
            <c:dLbl>
              <c:idx val="3"/>
              <c:layout>
                <c:manualLayout>
                  <c:x val="-3.7148710123323533E-4"/>
                  <c:y val="-0.123125564414188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A7-42A0-A3D1-E7050DD68569}"/>
                </c:ext>
              </c:extLst>
            </c:dLbl>
            <c:dLbl>
              <c:idx val="4"/>
              <c:layout>
                <c:manualLayout>
                  <c:x val="-2.095456365448754E-3"/>
                  <c:y val="-0.1088907863555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0A7-42A0-A3D1-E7050DD68569}"/>
                </c:ext>
              </c:extLst>
            </c:dLbl>
            <c:dLbl>
              <c:idx val="5"/>
              <c:layout>
                <c:manualLayout>
                  <c:x val="-9.237173148628661E-3"/>
                  <c:y val="-0.157272225445581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A7-42A0-A3D1-E7050DD68569}"/>
                </c:ext>
              </c:extLst>
            </c:dLbl>
            <c:dLbl>
              <c:idx val="6"/>
              <c:layout>
                <c:manualLayout>
                  <c:x val="-2.3092932871571653E-3"/>
                  <c:y val="-0.18254747713250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A7-42A0-A3D1-E7050DD68569}"/>
                </c:ext>
              </c:extLst>
            </c:dLbl>
            <c:dLbl>
              <c:idx val="7"/>
              <c:layout>
                <c:manualLayout>
                  <c:x val="-9.237173148628746E-3"/>
                  <c:y val="-0.34403178382663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A7-42A0-A3D1-E7050DD68569}"/>
                </c:ext>
              </c:extLst>
            </c:dLbl>
            <c:dLbl>
              <c:idx val="8"/>
              <c:layout>
                <c:manualLayout>
                  <c:x val="-1.6934621808956321E-16"/>
                  <c:y val="-0.22116328960283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A7-42A0-A3D1-E7050DD68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2011-2014 гг.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 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</c:v>
                </c:pt>
                <c:pt idx="1">
                  <c:v>135</c:v>
                </c:pt>
                <c:pt idx="2">
                  <c:v>145</c:v>
                </c:pt>
                <c:pt idx="3">
                  <c:v>217</c:v>
                </c:pt>
                <c:pt idx="4">
                  <c:v>173</c:v>
                </c:pt>
                <c:pt idx="5">
                  <c:v>278</c:v>
                </c:pt>
                <c:pt idx="6">
                  <c:v>337</c:v>
                </c:pt>
                <c:pt idx="7">
                  <c:v>719</c:v>
                </c:pt>
                <c:pt idx="8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A7-42A0-A3D1-E7050DD68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2586912"/>
        <c:axId val="110634528"/>
        <c:axId val="0"/>
      </c:bar3DChart>
      <c:catAx>
        <c:axId val="925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634528"/>
        <c:crosses val="autoZero"/>
        <c:auto val="1"/>
        <c:lblAlgn val="ctr"/>
        <c:lblOffset val="100"/>
        <c:noMultiLvlLbl val="0"/>
      </c:catAx>
      <c:valAx>
        <c:axId val="110634528"/>
        <c:scaling>
          <c:orientation val="minMax"/>
          <c:max val="7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586912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  <a:sp3d/>
      </c:spPr>
    </c:floor>
    <c:sideWall>
      <c:thickness val="0"/>
      <c:spPr>
        <a:gradFill flip="none" rotWithShape="1">
          <a:gsLst>
            <a:gs pos="0">
              <a:schemeClr val="accent3">
                <a:lumMod val="67000"/>
              </a:schemeClr>
            </a:gs>
            <a:gs pos="75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5000000" scaled="0"/>
          <a:tileRect/>
        </a:gradFill>
        <a:ln>
          <a:noFill/>
        </a:ln>
        <a:effectLst/>
        <a:sp3d/>
      </c:spPr>
    </c:sideWall>
    <c:backWall>
      <c:thickness val="0"/>
      <c:spPr>
        <a:gradFill flip="none" rotWithShape="1">
          <a:gsLst>
            <a:gs pos="0">
              <a:schemeClr val="accent3">
                <a:lumMod val="67000"/>
              </a:schemeClr>
            </a:gs>
            <a:gs pos="75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5000000" scaled="0"/>
          <a:tileRect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165176"/>
        <c:axId val="181164392"/>
        <c:axId val="0"/>
      </c:bar3DChart>
      <c:catAx>
        <c:axId val="18116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64392"/>
        <c:crosses val="autoZero"/>
        <c:auto val="1"/>
        <c:lblAlgn val="ctr"/>
        <c:lblOffset val="100"/>
        <c:noMultiLvlLbl val="0"/>
      </c:catAx>
      <c:valAx>
        <c:axId val="18116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6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0">
              <a:srgbClr val="92D050"/>
            </a:gs>
            <a:gs pos="80000">
              <a:srgbClr val="FFFFFF">
                <a:lumMod val="97000"/>
                <a:lumOff val="3000"/>
              </a:srgbClr>
            </a:gs>
            <a:gs pos="100000">
              <a:srgbClr val="FFFFFF">
                <a:lumMod val="60000"/>
                <a:lumOff val="40000"/>
              </a:srgbClr>
            </a:gs>
          </a:gsLst>
          <a:lin ang="14400000" scaled="0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rgbClr val="92D050"/>
            </a:gs>
            <a:gs pos="80000">
              <a:srgbClr val="FFFFFF">
                <a:lumMod val="97000"/>
                <a:lumOff val="3000"/>
              </a:srgbClr>
            </a:gs>
            <a:gs pos="100000">
              <a:srgbClr val="FFFFFF">
                <a:lumMod val="60000"/>
                <a:lumOff val="40000"/>
              </a:srgbClr>
            </a:gs>
          </a:gsLst>
          <a:lin ang="14400000" scaled="0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2679493365699"/>
          <c:y val="0.32892280903943477"/>
          <c:w val="0.84425779326540662"/>
          <c:h val="0.538042871719651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оформления права собственности области на земельные участки, %</c:v>
                </c:pt>
              </c:strCache>
            </c:strRef>
          </c:tx>
          <c:spPr>
            <a:solidFill>
              <a:srgbClr val="3F601A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5C8E2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FF9-48CD-9DD9-EE84659A9280}"/>
              </c:ext>
            </c:extLst>
          </c:dPt>
          <c:dLbls>
            <c:dLbl>
              <c:idx val="0"/>
              <c:layout>
                <c:manualLayout>
                  <c:x val="2.2367194589137763E-2"/>
                  <c:y val="-0.13302577815029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F9-48CD-9DD9-EE84659A9280}"/>
                </c:ext>
              </c:extLst>
            </c:dLbl>
            <c:dLbl>
              <c:idx val="1"/>
              <c:layout>
                <c:manualLayout>
                  <c:x val="1.3507393494646943E-2"/>
                  <c:y val="-0.267912375243136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F9-48CD-9DD9-EE84659A9280}"/>
                </c:ext>
              </c:extLst>
            </c:dLbl>
            <c:dLbl>
              <c:idx val="2"/>
              <c:layout>
                <c:manualLayout>
                  <c:x val="1.3434726616086629E-2"/>
                  <c:y val="-8.51438547422412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F9-48CD-9DD9-EE84659A9280}"/>
                </c:ext>
              </c:extLst>
            </c:dLbl>
            <c:dLbl>
              <c:idx val="3"/>
              <c:layout>
                <c:manualLayout>
                  <c:x val="7.8430823601872788E-3"/>
                  <c:y val="-7.5961612922328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F9-48CD-9DD9-EE84659A9280}"/>
                </c:ext>
              </c:extLst>
            </c:dLbl>
            <c:dLbl>
              <c:idx val="4"/>
              <c:layout>
                <c:manualLayout>
                  <c:x val="2.6143607867289971E-3"/>
                  <c:y val="-8.677748067435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F9-48CD-9DD9-EE84659A9280}"/>
                </c:ext>
              </c:extLst>
            </c:dLbl>
            <c:dLbl>
              <c:idx val="5"/>
              <c:layout>
                <c:manualLayout>
                  <c:x val="0"/>
                  <c:y val="-0.18440214643301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F9-48CD-9DD9-EE84659A9280}"/>
                </c:ext>
              </c:extLst>
            </c:dLbl>
            <c:dLbl>
              <c:idx val="6"/>
              <c:layout>
                <c:manualLayout>
                  <c:x val="2.6143607867290929E-3"/>
                  <c:y val="-0.11208757920438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F9-48CD-9DD9-EE84659A9280}"/>
                </c:ext>
              </c:extLst>
            </c:dLbl>
            <c:dLbl>
              <c:idx val="7"/>
              <c:layout>
                <c:manualLayout>
                  <c:x val="7.8430823601872788E-3"/>
                  <c:y val="-7.593029559006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FF9-48CD-9DD9-EE84659A9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  <c:pt idx="7">
                  <c:v>2023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1522</c:v>
                </c:pt>
                <c:pt idx="1">
                  <c:v>4503</c:v>
                </c:pt>
                <c:pt idx="2">
                  <c:v>736</c:v>
                </c:pt>
                <c:pt idx="3">
                  <c:v>218</c:v>
                </c:pt>
                <c:pt idx="4">
                  <c:v>15</c:v>
                </c:pt>
                <c:pt idx="5">
                  <c:v>2562</c:v>
                </c:pt>
                <c:pt idx="6">
                  <c:v>1236</c:v>
                </c:pt>
                <c:pt idx="7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F9-48CD-9DD9-EE84659A92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2016 год</c:v>
                </c:pt>
                <c:pt idx="1">
                  <c:v>2017 год</c:v>
                </c:pt>
                <c:pt idx="2">
                  <c:v>2018 год 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  <c:pt idx="6">
                  <c:v>2022 год</c:v>
                </c:pt>
                <c:pt idx="7">
                  <c:v>2023 год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A-3FF9-48CD-9DD9-EE84659A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165960"/>
        <c:axId val="181165568"/>
        <c:axId val="0"/>
      </c:bar3DChart>
      <c:catAx>
        <c:axId val="18116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65568"/>
        <c:crosses val="autoZero"/>
        <c:auto val="1"/>
        <c:lblAlgn val="ctr"/>
        <c:lblOffset val="100"/>
        <c:noMultiLvlLbl val="0"/>
      </c:catAx>
      <c:valAx>
        <c:axId val="1811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16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6534375428547"/>
          <c:y val="7.0691807576337015E-2"/>
          <c:w val="0.74418186968811684"/>
          <c:h val="0.75044217863205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собственность Воронежской области оформлено 5670 земельных участков общей площадью 14182 га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06B-499B-9735-2DE546F750D6}"/>
              </c:ext>
            </c:extLst>
          </c:dPt>
          <c:dLbls>
            <c:dLbl>
              <c:idx val="0"/>
              <c:layout>
                <c:manualLayout>
                  <c:x val="0.14743089600608467"/>
                  <c:y val="9.3211313386496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 тыс. га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6B-499B-9735-2DE546F750D6}"/>
                </c:ext>
              </c:extLst>
            </c:dLbl>
            <c:dLbl>
              <c:idx val="1"/>
              <c:layout>
                <c:manualLayout>
                  <c:x val="-0.15585685062453111"/>
                  <c:y val="-0.166399035327336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</a:t>
                    </a:r>
                  </a:p>
                  <a:p>
                    <a:r>
                      <a:rPr lang="ru-RU" dirty="0" smtClean="0"/>
                      <a:t>тыс. га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6B-499B-9735-2DE546F750D6}"/>
                </c:ext>
              </c:extLst>
            </c:dLbl>
            <c:dLbl>
              <c:idx val="2"/>
              <c:layout>
                <c:manualLayout>
                  <c:x val="-0.16812753597880994"/>
                  <c:y val="-0.18745667996066945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2,6 </a:t>
                    </a:r>
                  </a:p>
                  <a:p>
                    <a:r>
                      <a:rPr dirty="0" err="1" smtClean="0"/>
                      <a:t>тыс</a:t>
                    </a:r>
                    <a:r>
                      <a:rPr dirty="0" smtClean="0"/>
                      <a:t>. </a:t>
                    </a:r>
                    <a:r>
                      <a:rPr dirty="0" err="1" smtClean="0"/>
                      <a:t>га</a:t>
                    </a:r>
                    <a:endParaRPr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6B-499B-9735-2DE546F750D6}"/>
                </c:ext>
              </c:extLst>
            </c:dLbl>
            <c:dLbl>
              <c:idx val="3"/>
              <c:layout>
                <c:manualLayout>
                  <c:x val="1.3714198554128103E-2"/>
                  <c:y val="-6.135601668772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6B-499B-9735-2DE546F750D6}"/>
                </c:ext>
              </c:extLst>
            </c:dLbl>
            <c:dLbl>
              <c:idx val="4"/>
              <c:layout>
                <c:manualLayout>
                  <c:x val="3.7476400976194064E-4"/>
                  <c:y val="-4.2812997546157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6B-499B-9735-2DE546F750D6}"/>
                </c:ext>
              </c:extLst>
            </c:dLbl>
            <c:dLbl>
              <c:idx val="5"/>
              <c:layout>
                <c:manualLayout>
                  <c:x val="2.5958983745452868E-2"/>
                  <c:y val="-3.072827390066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6B-499B-9735-2DE546F750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ctr" defTabSz="914400" rtl="0" eaLnBrk="1" latinLnBrk="0" hangingPunct="1">
                  <a:defRPr lang="ru-RU" sz="1400" b="1" i="0" u="none" strike="noStrike" kern="1200" baseline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земельные участки, свободные от прав третьих лиц</c:v>
                </c:pt>
                <c:pt idx="1">
                  <c:v>земельные участки, предоставленные в аренду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6B-499B-9735-2DE546F75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lumMod val="95000"/>
          </a:schemeClr>
        </a:solidFill>
        <a:effectLst/>
      </c:spPr>
    </c:plotArea>
    <c:legend>
      <c:legendPos val="b"/>
      <c:layout>
        <c:manualLayout>
          <c:xMode val="edge"/>
          <c:yMode val="edge"/>
          <c:x val="6.0985023851056974E-2"/>
          <c:y val="0.65857247885896364"/>
          <c:w val="0.85091540797970633"/>
          <c:h val="0.24698996148363817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0.5527</cdr:x>
      <cdr:y>0.45882</cdr:y>
    </cdr:from>
    <cdr:to>
      <cdr:x>0.72701</cdr:x>
      <cdr:y>0.64162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9032" y="1767023"/>
          <a:ext cx="684068" cy="704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2567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млн. руб.</a:t>
          </a:r>
          <a:endParaRPr lang="ru-RU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0.21122</cdr:x>
      <cdr:y>0.65561</cdr:y>
    </cdr:from>
    <cdr:to>
      <cdr:x>0.36719</cdr:x>
      <cdr:y>0.80615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8914" y="2524919"/>
          <a:ext cx="612094" cy="57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330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млн. руб.</a:t>
          </a:r>
          <a:endParaRPr lang="ru-RU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0.65597</cdr:x>
      <cdr:y>0.83951</cdr:y>
    </cdr:from>
    <cdr:to>
      <cdr:x>0.74604</cdr:x>
      <cdr:y>0.88061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6410" y="2482884"/>
          <a:ext cx="592680" cy="121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>
            <a:solidFill>
              <a:sysClr val="windowText" lastClr="000000">
                <a:lumMod val="75000"/>
                <a:lumOff val="25000"/>
              </a:sysClr>
            </a:solidFill>
            <a:latin typeface="Arial Black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0.73285</cdr:x>
      <cdr:y>0.28303</cdr:y>
    </cdr:from>
    <cdr:to>
      <cdr:x>0.79048</cdr:x>
      <cdr:y>0.37191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851920" y="630392"/>
          <a:ext cx="302907" cy="197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>
                <a:lumMod val="85000"/>
                <a:lumOff val="15000"/>
              </a:schemeClr>
            </a:solidFill>
            <a:cs typeface="Aharoni" pitchFamily="2" charset="-79"/>
          </a:endParaRPr>
        </a:p>
      </cdr:txBody>
    </cdr:sp>
  </cdr:relSizeAnchor>
  <cdr:relSizeAnchor xmlns:cdr="http://schemas.openxmlformats.org/drawingml/2006/chartDrawing">
    <cdr:from>
      <cdr:x>0.30261</cdr:x>
      <cdr:y>0.50418</cdr:y>
    </cdr:from>
    <cdr:to>
      <cdr:x>0.36447</cdr:x>
      <cdr:y>0.61876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664227" y="1823958"/>
          <a:ext cx="340200" cy="414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rPr>
            <a:t>145</a:t>
          </a:r>
          <a:endParaRPr lang="ru-RU" sz="1200" b="1" dirty="0">
            <a:solidFill>
              <a:schemeClr val="accent6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0.11765</cdr:x>
      <cdr:y>0.3649</cdr:y>
    </cdr:from>
    <cdr:to>
      <cdr:x>0.19118</cdr:x>
      <cdr:y>0.38771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1143008"/>
          <a:ext cx="357190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зу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CA342CB-47B0-4326-BB45-6BC6223C1A1B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55262AA-2239-4FAD-9D06-5057E54CF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30238" y="815975"/>
            <a:ext cx="5437187" cy="4078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E09C14-D7FC-49FE-B1BB-84F280D1E05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8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62AA-2239-4FAD-9D06-5057E54CF2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873D-F818-48BA-9935-D1E4CB30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2424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5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637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9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417763" y="4294188"/>
            <a:ext cx="6370637" cy="1582737"/>
          </a:xfrm>
        </p:spPr>
        <p:txBody>
          <a:bodyPr lIns="91440"/>
          <a:lstStyle>
            <a:lvl1pPr>
              <a:defRPr sz="4000">
                <a:solidFill>
                  <a:srgbClr val="4D4D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5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40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9945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6856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5669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467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53980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25973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8956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0429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9180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Департамент имущественных и земельных отношений Воронежской области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E34D-31C0-4823-8453-17D0B65AE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3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303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2087563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1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3EFC9-187F-4257-BC1B-BA4930A75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3105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D92E-A0F1-4F21-899A-44CE645B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8759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AA875-04F8-469E-9E1C-15B8D3F7D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5300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666B-5216-440A-9962-0F12D4E9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090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24A9-A4B8-4B88-9659-199DDB40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02680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4587B-DF0B-4677-AD2A-28FF0662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69116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F7E9-3FCB-4771-AD9A-3B00637F8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9680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F0AB-D002-40F8-B0B3-20EE8FCF1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3128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A770-01C7-4328-9FE6-531A01651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6842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D692-97F7-4074-B07F-015751B56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3246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C755-FBDD-49CA-B23F-D78B506A1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4023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f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2195513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DC6-8D15-4CD9-938E-7E93E00A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9101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62F-AFB0-4C41-8BAE-4B5BC28ED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157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CABA-AE39-494E-9428-4FBDEB1A5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4978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4623-85A4-4B01-A56A-BDA33BE10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07842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2E3F-1A78-4CA3-9C0A-5339D5FA4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66676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CEAF-40FD-4B0C-95CE-884DAE3A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697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507C-2C81-4516-B921-7E9D6BEE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1235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5663-E32B-4E19-B06E-C507EE10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31574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356C-98F4-4A22-8E21-AA538E3EB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38309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38B9-5A09-4DAF-B60F-1F5CB8D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6598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43C6-3573-4A08-8B13-AFFF7F88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8285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415-7022-4F15-A391-966AEB17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56953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4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6943-8BF2-43AB-99DD-C0219197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46701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90D-4122-4C94-A67F-D370325E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19175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858A-18B2-4B03-AE9D-997D026B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61509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ECFDC-30E8-460E-8276-A35F32A4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007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634D-1D71-4136-BCD5-50D76855E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6510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D74E-A724-4E0B-BB43-447D9E868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2259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8EFD-8A8C-4C38-B627-8E14FC9F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32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A3F3-510D-47A5-AD86-2D7C9CF68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42131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4F9E-0094-42E9-870E-18F062E1C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37217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93BA-59B1-43FF-AF96-BD7966FB3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52703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7076-3AC8-49B1-82B2-5F34F5DD8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06780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3550" y="1565275"/>
            <a:ext cx="8339138" cy="467201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EB-3384-4F96-A9AE-D97C7993D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89595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2087563"/>
            <a:ext cx="26638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1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E3D9-CC8E-4093-BCE4-952AA7CC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1963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B55F-0DF5-465C-9342-118A03300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79441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5A3A6-FBEB-416A-B819-E23C6A9E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05198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8E4B-DA7F-4784-9038-09F7E7A4D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53078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EAFE-08B8-420B-8000-0AEFAFADD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9965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FC4-F8BE-4BA1-8CC9-4FBD0E86A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5104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D7F7-3449-4E02-BD25-68B90F6D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92529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32E-A9F9-43A5-BD82-7024B767C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1033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312-08E0-468C-8E04-18A1CF58C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76457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53975"/>
            <a:ext cx="2084388" cy="6183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3550" y="53975"/>
            <a:ext cx="6102350" cy="6183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6E9-D1B7-4BCE-9D46-1E84F40B5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41013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53975"/>
            <a:ext cx="734853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1009-5CB5-493E-82E7-12C2F496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5316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Безимени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076450"/>
            <a:ext cx="26638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829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7475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735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8063" y="5789613"/>
            <a:ext cx="395287" cy="395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64150" y="5789613"/>
            <a:ext cx="395288" cy="3952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132138" y="2614613"/>
            <a:ext cx="5670550" cy="1584325"/>
          </a:xfrm>
        </p:spPr>
        <p:txBody>
          <a:bodyPr lIns="91440" rIns="540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2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007E-4AF8-45EC-B06E-043B5A7F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78537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6155-C4A1-4C7C-A16B-7AA79867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81818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3550" y="1565275"/>
            <a:ext cx="4092575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8525" y="1565275"/>
            <a:ext cx="4094163" cy="467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A551-C403-49BB-BBD5-8AE76FFE3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41687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B345-2643-4EE6-9ABC-677C44D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64752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D303-67DB-4403-85CB-939B4049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1100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9889-C7D3-4306-A182-C25DB0CE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94236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2CA7-7224-49D6-A596-5644B5EF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41289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891C-D7D4-4752-988B-114DC136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80453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366E-8DD0-4B34-B18F-7E108421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103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851" r:id="rId13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293A0-F4A1-4E5B-9078-3C8DBDCC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5687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568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5689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5690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265988" y="6372225"/>
            <a:ext cx="292100" cy="234950"/>
            <a:chOff x="4577" y="4014"/>
            <a:chExt cx="184" cy="148"/>
          </a:xfrm>
        </p:grpSpPr>
        <p:sp>
          <p:nvSpPr>
            <p:cNvPr id="455686" name="AutoShape 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577" y="401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5691" name="Line 11"/>
            <p:cNvSpPr>
              <a:spLocks noChangeShapeType="1"/>
            </p:cNvSpPr>
            <p:nvPr userDrawn="1"/>
          </p:nvSpPr>
          <p:spPr bwMode="auto">
            <a:xfrm flipV="1">
              <a:off x="4579" y="4152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54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C27392-7DE5-42CA-8F43-96D09F38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7734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7736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773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773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77138" y="6345238"/>
            <a:ext cx="292100" cy="238125"/>
            <a:chOff x="4773" y="3997"/>
            <a:chExt cx="184" cy="150"/>
          </a:xfrm>
        </p:grpSpPr>
        <p:sp>
          <p:nvSpPr>
            <p:cNvPr id="457735" name="AutoShape 7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773" y="3997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7739" name="Line 11"/>
            <p:cNvSpPr>
              <a:spLocks noChangeShapeType="1"/>
            </p:cNvSpPr>
            <p:nvPr userDrawn="1"/>
          </p:nvSpPr>
          <p:spPr bwMode="auto">
            <a:xfrm flipV="1">
              <a:off x="4776" y="4137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703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E6F78C-319D-4C16-BCCC-863C12C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978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9783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97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978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88288" y="6323013"/>
            <a:ext cx="292100" cy="234950"/>
            <a:chOff x="4969" y="3983"/>
            <a:chExt cx="184" cy="148"/>
          </a:xfrm>
        </p:grpSpPr>
        <p:sp>
          <p:nvSpPr>
            <p:cNvPr id="459784" name="AutoShape 8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4969" y="3983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9787" name="Line 11"/>
            <p:cNvSpPr>
              <a:spLocks noChangeShapeType="1"/>
            </p:cNvSpPr>
            <p:nvPr userDrawn="1"/>
          </p:nvSpPr>
          <p:spPr bwMode="auto">
            <a:xfrm flipV="1">
              <a:off x="4972" y="412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867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6785DB-265B-4F73-B147-EA20522A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829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183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183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1832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1834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10588" y="6261100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199438" y="6289675"/>
            <a:ext cx="292100" cy="236538"/>
            <a:chOff x="5165" y="3962"/>
            <a:chExt cx="184" cy="149"/>
          </a:xfrm>
        </p:grpSpPr>
        <p:sp>
          <p:nvSpPr>
            <p:cNvPr id="461833" name="AutoShape 9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165" y="3962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61835" name="Line 11"/>
            <p:cNvSpPr>
              <a:spLocks noChangeShapeType="1"/>
            </p:cNvSpPr>
            <p:nvPr userDrawn="1"/>
          </p:nvSpPr>
          <p:spPr bwMode="auto">
            <a:xfrm flipV="1">
              <a:off x="5168" y="4101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9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565275"/>
            <a:ext cx="8339138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55563" y="6489700"/>
            <a:ext cx="5762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6C3A0-FEF3-4BD9-9CA7-A51CF1B3D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53975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77" name="Line 5"/>
          <p:cNvSpPr>
            <a:spLocks noChangeShapeType="1"/>
          </p:cNvSpPr>
          <p:nvPr/>
        </p:nvSpPr>
        <p:spPr bwMode="auto">
          <a:xfrm>
            <a:off x="463550" y="6496050"/>
            <a:ext cx="0" cy="361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3878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65988" y="637222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3879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77138" y="6345238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3880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8288" y="6323013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6388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99438" y="6289675"/>
            <a:ext cx="292100" cy="23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6275"/>
                  <a:invGamma/>
                  <a:alpha val="70000"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510588" y="6261100"/>
            <a:ext cx="292100" cy="236538"/>
            <a:chOff x="5361" y="3944"/>
            <a:chExt cx="184" cy="149"/>
          </a:xfrm>
        </p:grpSpPr>
        <p:sp>
          <p:nvSpPr>
            <p:cNvPr id="463882" name="AutoShape 1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361" y="3944"/>
              <a:ext cx="184" cy="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>
                <a:defRPr/>
              </a:pPr>
              <a:r>
                <a:rPr lang="ru-R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63883" name="Line 11"/>
            <p:cNvSpPr>
              <a:spLocks noChangeShapeType="1"/>
            </p:cNvSpPr>
            <p:nvPr userDrawn="1"/>
          </p:nvSpPr>
          <p:spPr bwMode="auto">
            <a:xfrm flipV="1">
              <a:off x="5364" y="4083"/>
              <a:ext cx="181" cy="1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24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Font typeface="Trebuchet MS" pitchFamily="34" charset="0"/>
        <a:buChar char="●"/>
        <a:defRPr sz="2400">
          <a:solidFill>
            <a:schemeClr val="tx1"/>
          </a:solidFill>
          <a:latin typeface="+mn-lt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7348538" cy="1143000"/>
          </a:xfrm>
        </p:spPr>
        <p:txBody>
          <a:bodyPr/>
          <a:lstStyle/>
          <a:p>
            <a:pPr algn="ctr"/>
            <a:r>
              <a:rPr lang="ru-RU" sz="2000" dirty="0" smtClean="0"/>
              <a:t>ОБОРОТ ЗЕМЕЛЬ </a:t>
            </a:r>
            <a:r>
              <a:rPr lang="ru-RU" sz="2000" dirty="0"/>
              <a:t>СЕЛЬСКОХОЗЯЙСТВЕННОГО </a:t>
            </a:r>
            <a:r>
              <a:rPr lang="ru-RU" sz="2000" dirty="0" smtClean="0"/>
              <a:t>НАЗНАЧЕНИЯ НА ТЕРРИТОРИИ ВОРОНЕЖСКОЙ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3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0D907-90D2-4F5A-8390-B84ECB00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20600" cy="763600"/>
          </a:xfrm>
        </p:spPr>
        <p:txBody>
          <a:bodyPr/>
          <a:lstStyle/>
          <a:p>
            <a:r>
              <a:rPr lang="ru-RU" sz="2900" dirty="0">
                <a:latin typeface="Calibri" panose="020F0502020204030204" pitchFamily="34" charset="0"/>
                <a:cs typeface="Calibri" panose="020F0502020204030204" pitchFamily="34" charset="0"/>
              </a:rPr>
              <a:t>Детализация: </a:t>
            </a:r>
            <a:r>
              <a:rPr lang="ru-RU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район – поселение - участок</a:t>
            </a:r>
            <a:endParaRPr lang="ru-RU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C3B5B-60BE-4075-B29F-548F6CD02153}"/>
              </a:ext>
            </a:extLst>
          </p:cNvPr>
          <p:cNvSpPr txBox="1"/>
          <p:nvPr/>
        </p:nvSpPr>
        <p:spPr>
          <a:xfrm>
            <a:off x="5374889" y="1972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51926"/>
            <a:ext cx="3755330" cy="294145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BBD46-CF55-47F5-8770-2CF93722EE29}"/>
              </a:ext>
            </a:extLst>
          </p:cNvPr>
          <p:cNvSpPr txBox="1"/>
          <p:nvPr/>
        </p:nvSpPr>
        <p:spPr>
          <a:xfrm>
            <a:off x="57784" y="1282594"/>
            <a:ext cx="37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Новоусманский</a:t>
            </a:r>
            <a:r>
              <a:rPr lang="ru-RU" dirty="0" smtClean="0">
                <a:solidFill>
                  <a:srgbClr val="000000"/>
                </a:solidFill>
              </a:rPr>
              <a:t> район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541908"/>
            <a:ext cx="3094328" cy="30716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4BBD46-CF55-47F5-8770-2CF93722EE29}"/>
              </a:ext>
            </a:extLst>
          </p:cNvPr>
          <p:cNvSpPr txBox="1"/>
          <p:nvPr/>
        </p:nvSpPr>
        <p:spPr>
          <a:xfrm>
            <a:off x="3934842" y="2182360"/>
            <a:ext cx="375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Рогачевское</a:t>
            </a:r>
            <a:r>
              <a:rPr lang="ru-RU" dirty="0" smtClean="0">
                <a:solidFill>
                  <a:srgbClr val="000000"/>
                </a:solidFill>
              </a:rPr>
              <a:t> с/п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285" y="3781812"/>
            <a:ext cx="2068835" cy="2839577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4BBD46-CF55-47F5-8770-2CF93722EE29}"/>
              </a:ext>
            </a:extLst>
          </p:cNvPr>
          <p:cNvSpPr txBox="1"/>
          <p:nvPr/>
        </p:nvSpPr>
        <p:spPr>
          <a:xfrm>
            <a:off x="6688709" y="3387870"/>
            <a:ext cx="234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Земельный участок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8806" y="4305513"/>
            <a:ext cx="2019933" cy="825153"/>
          </a:xfrm>
          <a:prstGeom prst="rect">
            <a:avLst/>
          </a:prstGeom>
        </p:spPr>
        <p:txBody>
          <a:bodyPr vert="horz" wrap="square" lIns="0" tIns="8945" rIns="0" bIns="0" rtlCol="0">
            <a:spAutoFit/>
          </a:bodyPr>
          <a:lstStyle/>
          <a:p>
            <a:pPr marL="9939" marR="3976" indent="-1491" algn="ctr">
              <a:lnSpc>
                <a:spcPct val="102299"/>
              </a:lnSpc>
              <a:spcBef>
                <a:spcPts val="70"/>
              </a:spcBef>
            </a:pPr>
            <a:r>
              <a:rPr sz="1300" b="1" spc="12" dirty="0">
                <a:solidFill>
                  <a:srgbClr val="FF0000"/>
                </a:solidFill>
              </a:rPr>
              <a:t>33 гектара (18%)  </a:t>
            </a:r>
            <a:r>
              <a:rPr sz="1300" spc="12" dirty="0">
                <a:solidFill>
                  <a:srgbClr val="FF0000"/>
                </a:solidFill>
              </a:rPr>
              <a:t>обрабатываемого  </a:t>
            </a:r>
            <a:r>
              <a:rPr sz="1300" spc="8" dirty="0" err="1">
                <a:solidFill>
                  <a:srgbClr val="FF0000"/>
                </a:solidFill>
              </a:rPr>
              <a:t>участка</a:t>
            </a:r>
            <a:r>
              <a:rPr sz="1300" spc="8" dirty="0">
                <a:solidFill>
                  <a:srgbClr val="FF0000"/>
                </a:solidFill>
              </a:rPr>
              <a:t> </a:t>
            </a:r>
            <a:r>
              <a:rPr lang="ru-RU" sz="1300" spc="8" dirty="0" smtClean="0">
                <a:solidFill>
                  <a:srgbClr val="FF0000"/>
                </a:solidFill>
              </a:rPr>
              <a:t>не </a:t>
            </a:r>
            <a:r>
              <a:rPr lang="ru-RU" sz="1300" spc="12" dirty="0" smtClean="0">
                <a:solidFill>
                  <a:srgbClr val="FF0000"/>
                </a:solidFill>
              </a:rPr>
              <a:t>стоит на кадастровом учете</a:t>
            </a:r>
            <a:endParaRPr sz="1300" dirty="0"/>
          </a:p>
        </p:txBody>
      </p:sp>
      <p:sp>
        <p:nvSpPr>
          <p:cNvPr id="3" name="object 3"/>
          <p:cNvSpPr/>
          <p:nvPr/>
        </p:nvSpPr>
        <p:spPr>
          <a:xfrm>
            <a:off x="154980" y="3106657"/>
            <a:ext cx="3300901" cy="1961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79878" y="3311101"/>
            <a:ext cx="697746" cy="24120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749" rIns="0" bIns="0" rtlCol="0">
            <a:spAutoFit/>
          </a:bodyPr>
          <a:lstStyle/>
          <a:p>
            <a:pPr marL="85973">
              <a:spcBef>
                <a:spcPts val="320"/>
              </a:spcBef>
            </a:pPr>
            <a:r>
              <a:rPr sz="1300" spc="12" dirty="0">
                <a:solidFill>
                  <a:srgbClr val="151515"/>
                </a:solidFill>
              </a:rPr>
              <a:t>180</a:t>
            </a:r>
            <a:r>
              <a:rPr sz="1300" spc="-27" dirty="0">
                <a:solidFill>
                  <a:srgbClr val="151515"/>
                </a:solidFill>
              </a:rPr>
              <a:t> </a:t>
            </a:r>
            <a:r>
              <a:rPr sz="1300" spc="8" dirty="0">
                <a:solidFill>
                  <a:srgbClr val="151515"/>
                </a:solidFill>
              </a:rPr>
              <a:t>га</a:t>
            </a:r>
            <a:endParaRPr sz="130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0887" y="2802289"/>
            <a:ext cx="3089086" cy="213564"/>
          </a:xfrm>
          <a:prstGeom prst="rect">
            <a:avLst/>
          </a:prstGeom>
        </p:spPr>
        <p:txBody>
          <a:bodyPr vert="horz" wrap="square" lIns="0" tIns="944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74317" marR="3976" indent="-264875" algn="ctr">
              <a:lnSpc>
                <a:spcPct val="102200"/>
              </a:lnSpc>
              <a:spcBef>
                <a:spcPts val="74"/>
              </a:spcBef>
            </a:pPr>
            <a:r>
              <a:rPr lang="ru-RU" sz="1300" spc="16" dirty="0" smtClean="0">
                <a:solidFill>
                  <a:srgbClr val="6C6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Земельный участок учтенный в ЕГРН</a:t>
            </a:r>
            <a:endParaRPr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3974" y="2641926"/>
            <a:ext cx="3404022" cy="426483"/>
          </a:xfrm>
          <a:prstGeom prst="rect">
            <a:avLst/>
          </a:prstGeom>
        </p:spPr>
        <p:txBody>
          <a:bodyPr vert="horz" wrap="square" lIns="0" tIns="13418" rIns="0" bIns="0" rtlCol="0">
            <a:spAutoFit/>
          </a:bodyPr>
          <a:lstStyle/>
          <a:p>
            <a:pPr algn="ctr">
              <a:spcBef>
                <a:spcPts val="106"/>
              </a:spcBef>
            </a:pPr>
            <a:r>
              <a:rPr lang="ru-RU" sz="1300" spc="20" dirty="0" smtClean="0">
                <a:solidFill>
                  <a:srgbClr val="6C6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Фактически используемый без документов</a:t>
            </a:r>
          </a:p>
          <a:p>
            <a:pPr algn="ctr">
              <a:spcBef>
                <a:spcPts val="106"/>
              </a:spcBef>
            </a:pPr>
            <a:r>
              <a:rPr lang="ru-RU" sz="1300" spc="20" dirty="0" smtClean="0">
                <a:solidFill>
                  <a:srgbClr val="6C6C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земельный участок</a:t>
            </a:r>
            <a:endParaRPr sz="1000" dirty="0"/>
          </a:p>
        </p:txBody>
      </p:sp>
      <p:sp>
        <p:nvSpPr>
          <p:cNvPr id="13" name="object 13"/>
          <p:cNvSpPr/>
          <p:nvPr/>
        </p:nvSpPr>
        <p:spPr>
          <a:xfrm>
            <a:off x="5599625" y="3106657"/>
            <a:ext cx="3265831" cy="1952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1076" y="3106656"/>
            <a:ext cx="1975624" cy="1028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63365" y="3303846"/>
            <a:ext cx="697746" cy="24120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749" rIns="0" bIns="0" rtlCol="0">
            <a:spAutoFit/>
          </a:bodyPr>
          <a:lstStyle/>
          <a:p>
            <a:pPr marL="85973">
              <a:spcBef>
                <a:spcPts val="320"/>
              </a:spcBef>
            </a:pPr>
            <a:r>
              <a:rPr sz="1300" spc="12" dirty="0">
                <a:solidFill>
                  <a:srgbClr val="151515"/>
                </a:solidFill>
              </a:rPr>
              <a:t>213</a:t>
            </a:r>
            <a:r>
              <a:rPr sz="1300" spc="-27" dirty="0">
                <a:solidFill>
                  <a:srgbClr val="151515"/>
                </a:solidFill>
              </a:rPr>
              <a:t> </a:t>
            </a:r>
            <a:r>
              <a:rPr sz="1300" spc="8" dirty="0">
                <a:solidFill>
                  <a:srgbClr val="151515"/>
                </a:solidFill>
              </a:rPr>
              <a:t>га</a:t>
            </a:r>
            <a:endParaRPr sz="1300" dirty="0"/>
          </a:p>
        </p:txBody>
      </p:sp>
      <p:sp>
        <p:nvSpPr>
          <p:cNvPr id="16" name="object 16"/>
          <p:cNvSpPr txBox="1"/>
          <p:nvPr/>
        </p:nvSpPr>
        <p:spPr>
          <a:xfrm>
            <a:off x="741300" y="3483589"/>
            <a:ext cx="304619" cy="566543"/>
          </a:xfrm>
          <a:prstGeom prst="rect">
            <a:avLst/>
          </a:prstGeom>
        </p:spPr>
        <p:txBody>
          <a:bodyPr vert="horz" wrap="square" lIns="0" tIns="12424" rIns="0" bIns="0" rtlCol="0">
            <a:spAutoFit/>
          </a:bodyPr>
          <a:lstStyle/>
          <a:p>
            <a:pPr marL="9939">
              <a:spcBef>
                <a:spcPts val="98"/>
              </a:spcBef>
            </a:pPr>
            <a:r>
              <a:rPr sz="3600" spc="12" dirty="0">
                <a:solidFill>
                  <a:srgbClr val="FF0000"/>
                </a:solidFill>
              </a:rPr>
              <a:t>?</a:t>
            </a:r>
            <a:endParaRPr sz="3600" dirty="0"/>
          </a:p>
        </p:txBody>
      </p:sp>
      <p:sp>
        <p:nvSpPr>
          <p:cNvPr id="17" name="object 17"/>
          <p:cNvSpPr txBox="1"/>
          <p:nvPr/>
        </p:nvSpPr>
        <p:spPr>
          <a:xfrm>
            <a:off x="6396125" y="3456644"/>
            <a:ext cx="162898" cy="566543"/>
          </a:xfrm>
          <a:prstGeom prst="rect">
            <a:avLst/>
          </a:prstGeom>
        </p:spPr>
        <p:txBody>
          <a:bodyPr vert="horz" wrap="square" lIns="0" tIns="12424" rIns="0" bIns="0" rtlCol="0">
            <a:spAutoFit/>
          </a:bodyPr>
          <a:lstStyle/>
          <a:p>
            <a:pPr marL="9939">
              <a:spcBef>
                <a:spcPts val="98"/>
              </a:spcBef>
            </a:pPr>
            <a:r>
              <a:rPr sz="3600" spc="4" dirty="0">
                <a:solidFill>
                  <a:srgbClr val="FF0000"/>
                </a:solidFill>
              </a:rPr>
              <a:t>!</a:t>
            </a:r>
            <a:endParaRPr sz="36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106C311-121C-4502-B728-4A9D8A7239F8}"/>
              </a:ext>
            </a:extLst>
          </p:cNvPr>
          <p:cNvSpPr txBox="1">
            <a:spLocks/>
          </p:cNvSpPr>
          <p:nvPr/>
        </p:nvSpPr>
        <p:spPr>
          <a:xfrm>
            <a:off x="337967" y="188640"/>
            <a:ext cx="8520600" cy="46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2500" b="0" i="0" u="none" strike="noStrike" cap="none">
                <a:solidFill>
                  <a:srgbClr val="FF5722"/>
                </a:solidFill>
                <a:latin typeface="Calibri"/>
                <a:ea typeface="Alfa Slab One"/>
                <a:cs typeface="Calibri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r>
              <a:rPr lang="ru-RU" sz="2700" spc="-8" dirty="0" smtClean="0">
                <a:solidFill>
                  <a:schemeClr val="bg1"/>
                </a:solidFill>
              </a:rPr>
              <a:t>Выявление земельных участков, используемых </a:t>
            </a:r>
          </a:p>
          <a:p>
            <a:r>
              <a:rPr lang="ru-RU" sz="2700" spc="-8" dirty="0" smtClean="0">
                <a:solidFill>
                  <a:schemeClr val="bg1"/>
                </a:solidFill>
              </a:rPr>
              <a:t>хозяйствующими субъектами без документов</a:t>
            </a:r>
            <a:endParaRPr lang="ru-RU" sz="2700" spc="-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93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9BEE1-6D16-41E0-968A-D5AE2D1E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624"/>
            <a:ext cx="8520600" cy="1312343"/>
          </a:xfrm>
        </p:spPr>
        <p:txBody>
          <a:bodyPr/>
          <a:lstStyle/>
          <a:p>
            <a:r>
              <a:rPr lang="ru-RU" sz="2200" dirty="0"/>
              <a:t>Консолидация сведений о землях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сельскохозяйственного назначения </a:t>
            </a:r>
            <a:br>
              <a:rPr lang="ru-RU" sz="2200" dirty="0" smtClean="0"/>
            </a:br>
            <a:r>
              <a:rPr lang="ru-RU" sz="2200" dirty="0" smtClean="0"/>
              <a:t>Воронежской области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74;p16">
            <a:extLst>
              <a:ext uri="{FF2B5EF4-FFF2-40B4-BE49-F238E27FC236}">
                <a16:creationId xmlns:a16="http://schemas.microsoft.com/office/drawing/2014/main" id="{DBCE38DB-A46E-4BBE-8EDC-6DC216B1F0E4}"/>
              </a:ext>
            </a:extLst>
          </p:cNvPr>
          <p:cNvSpPr txBox="1">
            <a:spLocks/>
          </p:cNvSpPr>
          <p:nvPr/>
        </p:nvSpPr>
        <p:spPr>
          <a:xfrm>
            <a:off x="179512" y="1356967"/>
            <a:ext cx="8652788" cy="524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just"/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 настоящее время АИС УМЗ содержит сведения о земельном фонде региона за счет наполнения базы данных АИС УМЗ из других геоинформационных систем и сводов данных, в том числе: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базы данных </a:t>
            </a:r>
            <a:r>
              <a:rPr lang="ru-RU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Росреестра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учитывающая сведения о зарегистрированных правах и обременениях;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- картографической базы данных Единой федеральной информационной системы земель сельскохозяйственного назначения, разработанной Минсельхозом России (ЕФИС ЗСН), которая содержит сведения о границах посевных площадей, засеянных на них сельскохозяйственных культурах и т.д.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Также проводятся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мероприятия по включению 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указанного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программного комплекса в Единую цифровую платформу «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Национальная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система пространственных данных</a:t>
            </a:r>
            <a:r>
              <a:rPr lang="ru-RU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».</a:t>
            </a: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89" y="69559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DF7F"/>
              </a:buClr>
              <a:buSzPct val="70000"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Постановка на ГКУ неразграниченных сельхозземель 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buClr>
                <a:srgbClr val="FFDF7F"/>
              </a:buClr>
              <a:buSzPct val="70000"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Воронежской области</a:t>
            </a: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>
            <a:off x="8028384" y="3501008"/>
            <a:ext cx="0" cy="108012"/>
          </a:xfrm>
          <a:prstGeom prst="straightConnector1">
            <a:avLst/>
          </a:prstGeom>
          <a:noFill/>
          <a:ln>
            <a:solidFill>
              <a:srgbClr val="339966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Прямоугольник 36"/>
          <p:cNvSpPr/>
          <p:nvPr/>
        </p:nvSpPr>
        <p:spPr>
          <a:xfrm>
            <a:off x="467544" y="2921321"/>
            <a:ext cx="3960439" cy="109260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Поставлено на государственный кадастровый учет 19,2 тыс. га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Оформлено гражданами право на земельные участки общедолевой собственности общей площадью 450 га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76057" y="2921321"/>
            <a:ext cx="3655394" cy="12772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Поставлено на государственный кадастровый учет 7,4 тыс. га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Оформлено гражданами право на земельные участки общедолевой собственности общей площадью порядка 6 тыс. га</a:t>
            </a: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9301" y="5712358"/>
            <a:ext cx="402721" cy="206171"/>
          </a:xfrm>
          <a:prstGeom prst="rect">
            <a:avLst/>
          </a:prstGeom>
        </p:spPr>
        <p:txBody>
          <a:bodyPr/>
          <a:lstStyle/>
          <a:p>
            <a:fld id="{AD17E219-9310-414E-AB52-CCFE7DAE1581}" type="slidenum">
              <a:rPr lang="ru-RU" sz="1200" b="1">
                <a:solidFill>
                  <a:schemeClr val="bg1"/>
                </a:solidFill>
              </a:rPr>
              <a:pPr/>
              <a:t>13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137321"/>
            <a:ext cx="32043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Нижнедевицкий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2138500"/>
            <a:ext cx="320435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Грибановский район: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616534"/>
            <a:ext cx="7668852" cy="600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запланировано проведение кадастровых работ на территории Эртильского района в отношении 15 тыс. га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неразграниченных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сельхозземель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2447764" y="3104964"/>
            <a:ext cx="0" cy="7200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>
          <a:xfrm>
            <a:off x="8731451" y="5733648"/>
            <a:ext cx="2002" cy="26010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06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3724" y="209107"/>
            <a:ext cx="586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Пример: сельское поселение до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после проведения кадастровых работ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75204" y="5736212"/>
            <a:ext cx="402721" cy="206171"/>
          </a:xfrm>
          <a:prstGeom prst="rect">
            <a:avLst/>
          </a:prstGeom>
        </p:spPr>
        <p:txBody>
          <a:bodyPr/>
          <a:lstStyle/>
          <a:p>
            <a:fld id="{AD17E219-9310-414E-AB52-CCFE7DAE1581}" type="slidenum">
              <a:rPr lang="ru-RU" sz="1200" b="1">
                <a:solidFill>
                  <a:schemeClr val="bg1"/>
                </a:solidFill>
              </a:rPr>
              <a:pPr/>
              <a:t>14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1175" y="5029677"/>
            <a:ext cx="3297442" cy="616488"/>
            <a:chOff x="1116985" y="4194038"/>
            <a:chExt cx="3297442" cy="616488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1118313" y="4524868"/>
              <a:ext cx="381543" cy="2148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236" y="4441194"/>
              <a:ext cx="2880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Земли сельхозназначения, прошедшие кадастровый учет</a:t>
              </a: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116985" y="4202005"/>
              <a:ext cx="381543" cy="2148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33873" y="4194038"/>
              <a:ext cx="28805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Земли остальных категорий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21417" y="5046001"/>
            <a:ext cx="3689501" cy="600164"/>
            <a:chOff x="4977810" y="4168524"/>
            <a:chExt cx="3689501" cy="600164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4977810" y="4519361"/>
              <a:ext cx="381543" cy="214897"/>
            </a:xfrm>
            <a:prstGeom prst="rect">
              <a:avLst/>
            </a:prstGeom>
            <a:solidFill>
              <a:srgbClr val="50FF1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4106" y="4399356"/>
              <a:ext cx="3233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Земли сельхозназначения, поставленные на кадастровый учет в рамках исполнения поручения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4106" y="4168524"/>
              <a:ext cx="28805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Земли общедолевой собственности</a:t>
              </a: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4977810" y="4194038"/>
              <a:ext cx="381543" cy="2148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17546" y="1786352"/>
            <a:ext cx="4063719" cy="3161147"/>
            <a:chOff x="4857639" y="1076627"/>
            <a:chExt cx="3745780" cy="2928138"/>
          </a:xfrm>
        </p:grpSpPr>
        <p:pic>
          <p:nvPicPr>
            <p:cNvPr id="1454083" name="Picture 3" descr="Y:\Департамент имущественных и земельных отношений ВО\Авилова\Схемы Нижнедевицк\Схема БЕЛАЯ Нижнедевицкое с.п_page-0001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378" t="5681" r="4655" b="876"/>
            <a:stretch/>
          </p:blipFill>
          <p:spPr bwMode="auto">
            <a:xfrm>
              <a:off x="4860032" y="1076627"/>
              <a:ext cx="3743387" cy="2928138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 bwMode="auto">
            <a:xfrm>
              <a:off x="6185611" y="1083713"/>
              <a:ext cx="762653" cy="83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4857639" y="3504499"/>
              <a:ext cx="1188132" cy="48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805494" y="1794002"/>
            <a:ext cx="4141652" cy="3161955"/>
            <a:chOff x="611560" y="1076626"/>
            <a:chExt cx="3817616" cy="2928887"/>
          </a:xfrm>
        </p:grpSpPr>
        <p:pic>
          <p:nvPicPr>
            <p:cNvPr id="24" name="Picture 4" descr="Y:\Департамент имущественных и земельных отношений ВО\Авилова\Схемы Нижнедевицк\Схема цветная Нижнедевицкое с.п_page-0001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1860" t="6549" r="1953"/>
            <a:stretch/>
          </p:blipFill>
          <p:spPr bwMode="auto">
            <a:xfrm>
              <a:off x="611560" y="1077375"/>
              <a:ext cx="3817616" cy="2928138"/>
            </a:xfrm>
            <a:prstGeom prst="rect">
              <a:avLst/>
            </a:prstGeom>
            <a:noFill/>
          </p:spPr>
        </p:pic>
        <p:sp>
          <p:nvSpPr>
            <p:cNvPr id="25" name="Прямоугольник 24"/>
            <p:cNvSpPr/>
            <p:nvPr/>
          </p:nvSpPr>
          <p:spPr bwMode="auto">
            <a:xfrm>
              <a:off x="1907704" y="1076626"/>
              <a:ext cx="797262" cy="198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611560" y="3471850"/>
              <a:ext cx="11881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ru-RU" sz="2800">
                <a:latin typeface="Arial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347865" y="1771140"/>
            <a:ext cx="274661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Нижнедевицкий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Андреевское сельское поселение: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731451" y="5733648"/>
            <a:ext cx="2002" cy="26010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727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14300" indent="0">
              <a:buNone/>
            </a:pPr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СПАСИБО ЗА ВНИМАНИЕ!</a:t>
            </a:r>
            <a:endParaRPr lang="ru-RU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97944366"/>
              </p:ext>
            </p:extLst>
          </p:nvPr>
        </p:nvGraphicFramePr>
        <p:xfrm>
          <a:off x="323528" y="3339852"/>
          <a:ext cx="7488832" cy="311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48538" cy="1143000"/>
          </a:xfrm>
        </p:spPr>
        <p:txBody>
          <a:bodyPr/>
          <a:lstStyle/>
          <a:p>
            <a:r>
              <a:rPr lang="ru-RU" sz="2000" dirty="0" smtClean="0"/>
              <a:t>Структура земель </a:t>
            </a:r>
            <a:r>
              <a:rPr lang="ru-RU" sz="2000" dirty="0" err="1" smtClean="0"/>
              <a:t>сельскозозяйственного</a:t>
            </a:r>
            <a:r>
              <a:rPr lang="ru-RU" sz="2000" dirty="0" smtClean="0"/>
              <a:t> назначения на территории ВОРОНЕЖСКОЙ ОБЛАСТИИ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6739" y="1259632"/>
            <a:ext cx="5988065" cy="2889448"/>
          </a:xfrm>
          <a:prstGeom prst="rect">
            <a:avLst/>
          </a:prstGeom>
          <a:effectLst>
            <a:reflection stA="27000" endPos="6500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3" y="1412776"/>
            <a:ext cx="2729126" cy="1773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1412776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Площадь </a:t>
            </a:r>
            <a:r>
              <a:rPr lang="ru-RU" sz="1600" dirty="0"/>
              <a:t>земель </a:t>
            </a:r>
            <a:r>
              <a:rPr lang="ru-RU" sz="1600" dirty="0" smtClean="0"/>
              <a:t>с/х назначения составляет 4175 тыс. га  из них 91 </a:t>
            </a:r>
            <a:r>
              <a:rPr lang="ru-RU" sz="1600" dirty="0"/>
              <a:t>% от общей площади </a:t>
            </a:r>
            <a:r>
              <a:rPr lang="ru-RU" sz="1600" dirty="0" smtClean="0"/>
              <a:t>составляют </a:t>
            </a:r>
            <a:r>
              <a:rPr lang="ru-RU" sz="1600" dirty="0"/>
              <a:t>сельскохозяйственные </a:t>
            </a:r>
            <a:r>
              <a:rPr lang="ru-RU" sz="1600" dirty="0" smtClean="0"/>
              <a:t>угодья: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пашня </a:t>
            </a:r>
            <a:r>
              <a:rPr lang="ru-RU" sz="1600" dirty="0"/>
              <a:t>– </a:t>
            </a:r>
            <a:r>
              <a:rPr lang="ru-RU" sz="1600" dirty="0" smtClean="0"/>
              <a:t>2901,6 </a:t>
            </a:r>
            <a:r>
              <a:rPr lang="ru-RU" sz="1600" dirty="0"/>
              <a:t>тыс. га       (69,4 %),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кормовые </a:t>
            </a:r>
            <a:r>
              <a:rPr lang="ru-RU" sz="1600" dirty="0"/>
              <a:t>угодья – </a:t>
            </a:r>
            <a:r>
              <a:rPr lang="ru-RU" sz="1600" dirty="0" smtClean="0"/>
              <a:t>835 </a:t>
            </a:r>
            <a:r>
              <a:rPr lang="ru-RU" sz="1600" dirty="0"/>
              <a:t>тыс. га (20 %),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/>
              <a:t>з</a:t>
            </a:r>
            <a:r>
              <a:rPr lang="ru-RU" sz="1600" dirty="0" smtClean="0"/>
              <a:t>алежь - 34 </a:t>
            </a:r>
            <a:r>
              <a:rPr lang="ru-RU" sz="1600" dirty="0"/>
              <a:t>тыс. га (0,8 </a:t>
            </a:r>
            <a:r>
              <a:rPr lang="ru-RU" sz="1600" dirty="0" smtClean="0"/>
              <a:t>%),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многолетние </a:t>
            </a:r>
            <a:r>
              <a:rPr lang="ru-RU" sz="1600" dirty="0"/>
              <a:t>насаждения </a:t>
            </a:r>
            <a:r>
              <a:rPr lang="ru-RU" sz="1600" dirty="0" smtClean="0"/>
              <a:t>- 38 </a:t>
            </a:r>
            <a:r>
              <a:rPr lang="ru-RU" sz="1600" dirty="0"/>
              <a:t>тыс. </a:t>
            </a:r>
            <a:r>
              <a:rPr lang="ru-RU" sz="1600" dirty="0" smtClean="0"/>
              <a:t>га (0,9%).</a:t>
            </a:r>
          </a:p>
          <a:p>
            <a:r>
              <a:rPr lang="ru-RU" sz="1600" dirty="0" smtClean="0"/>
              <a:t>9 % от общей площади (366,4 тыс. га) – не сельскохозяйственные угодья (дороги, сооружения, строения …)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5638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вправо 25"/>
          <p:cNvSpPr/>
          <p:nvPr/>
        </p:nvSpPr>
        <p:spPr>
          <a:xfrm>
            <a:off x="416776" y="3876068"/>
            <a:ext cx="5936052" cy="2856284"/>
          </a:xfrm>
          <a:prstGeom prst="rightArrow">
            <a:avLst>
              <a:gd name="adj1" fmla="val 68369"/>
              <a:gd name="adj2" fmla="val 280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51512427"/>
              </p:ext>
            </p:extLst>
          </p:nvPr>
        </p:nvGraphicFramePr>
        <p:xfrm>
          <a:off x="224518" y="1338727"/>
          <a:ext cx="5643626" cy="251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368386"/>
            <a:ext cx="5112569" cy="403785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Структура земель сельскохозяйственного назначения, </a:t>
            </a:r>
            <a:b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находящихся в собственности Воронежской области, тыс. га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54516" y="2147292"/>
            <a:ext cx="1387795" cy="548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168,4 тыс. га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94574" y="2336395"/>
            <a:ext cx="3036261" cy="2127835"/>
          </a:xfrm>
          <a:prstGeom prst="roundRect">
            <a:avLst>
              <a:gd name="adj" fmla="val 9408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За период </a:t>
            </a:r>
            <a:r>
              <a:rPr lang="ru-RU" sz="15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201</a:t>
            </a:r>
            <a:r>
              <a:rPr lang="en-US" sz="15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1</a:t>
            </a:r>
            <a:r>
              <a:rPr lang="ru-RU" sz="15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-2023гг</a:t>
            </a:r>
            <a:r>
              <a:rPr lang="ru-RU" sz="15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  <a:endParaRPr lang="ru-RU" sz="1500" b="1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</a:rPr>
              <a:t>в </a:t>
            </a:r>
            <a:r>
              <a:rPr lang="ru-RU" sz="1500" b="1" dirty="0">
                <a:solidFill>
                  <a:srgbClr val="C00000"/>
                </a:solidFill>
                <a:latin typeface="Calibri" pitchFamily="34" charset="0"/>
              </a:rPr>
              <a:t>областной бюджет от управления и распоряжения областными землями сельскохозяйственного назначения </a:t>
            </a:r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</a:rPr>
              <a:t>поступило порядка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r>
              <a:rPr lang="ru-RU" sz="15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 млрд руб.,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Calibri" pitchFamily="34" charset="0"/>
              </a:rPr>
              <a:t>из них  </a:t>
            </a:r>
          </a:p>
          <a:p>
            <a:pPr algn="ctr"/>
            <a:r>
              <a:rPr lang="ru-RU" sz="15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131 млн руб. в  2023 г</a:t>
            </a:r>
            <a:endParaRPr lang="ru-RU" sz="15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2828" y="4865044"/>
            <a:ext cx="2537866" cy="1019162"/>
          </a:xfrm>
          <a:prstGeom prst="roundRect">
            <a:avLst>
              <a:gd name="adj" fmla="val 940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buClr>
                <a:schemeClr val="accent1"/>
              </a:buClr>
              <a:buSzPct val="70000"/>
              <a:defRPr/>
            </a:pPr>
            <a:r>
              <a:rPr lang="ru-RU" sz="14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Вовлечение в оборот неиспользуемых земель </a:t>
            </a: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сельскохозяйственного назначения;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336228"/>
            <a:ext cx="5787643" cy="1897899"/>
            <a:chOff x="44846" y="2441054"/>
            <a:chExt cx="3884415" cy="2170931"/>
          </a:xfrm>
        </p:grpSpPr>
        <p:sp>
          <p:nvSpPr>
            <p:cNvPr id="12" name="Овал 11"/>
            <p:cNvSpPr/>
            <p:nvPr/>
          </p:nvSpPr>
          <p:spPr>
            <a:xfrm>
              <a:off x="47128" y="2451720"/>
              <a:ext cx="683568" cy="648072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095" y="3184227"/>
              <a:ext cx="683568" cy="648072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846" y="3963913"/>
              <a:ext cx="683568" cy="648072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одержимое 10"/>
            <p:cNvSpPr txBox="1">
              <a:spLocks/>
            </p:cNvSpPr>
            <p:nvPr/>
          </p:nvSpPr>
          <p:spPr>
            <a:xfrm>
              <a:off x="328437" y="3190874"/>
              <a:ext cx="3595489" cy="670173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lIns="77925" tIns="38963" rIns="77925" bIns="38963" rtlCol="0" anchor="ctr">
              <a:noAutofit/>
            </a:bodyPr>
            <a:lstStyle/>
            <a:p>
              <a:pPr marL="285750" indent="-285750" algn="just" eaLnBrk="0" hangingPunct="0">
                <a:buClr>
                  <a:schemeClr val="accent1"/>
                </a:buClr>
                <a:buSzPct val="70000"/>
                <a:buFontTx/>
                <a:buChar char="-"/>
                <a:defRPr/>
              </a:pP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Оформление земель с/х назначения, занятых защитными лесными насаждениями, площадью 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7,5 </a:t>
              </a: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тыс.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га</a:t>
              </a:r>
              <a:endParaRPr lang="ru-RU" sz="14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" name="Содержимое 10"/>
            <p:cNvSpPr txBox="1">
              <a:spLocks/>
            </p:cNvSpPr>
            <p:nvPr/>
          </p:nvSpPr>
          <p:spPr bwMode="auto">
            <a:xfrm>
              <a:off x="333771" y="3943350"/>
              <a:ext cx="3595490" cy="648072"/>
            </a:xfrm>
            <a:prstGeom prst="roundRect">
              <a:avLst>
                <a:gd name="adj" fmla="val 0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7925" tIns="38963" rIns="77925" bIns="38963" numCol="1" rtlCol="0" anchor="ctr" anchorCtr="0" compatLnSpc="1">
              <a:prstTxWarp prst="textNoShape">
                <a:avLst/>
              </a:prstTxWarp>
            </a:bodyPr>
            <a:lstStyle/>
            <a:p>
              <a:pPr marL="285750" lvl="0" indent="-285750" algn="just" eaLnBrk="0" hangingPunct="0">
                <a:buClr>
                  <a:schemeClr val="accent1"/>
                </a:buClr>
                <a:buSzPct val="70000"/>
                <a:buFontTx/>
                <a:buChar char="-"/>
                <a:defRPr/>
              </a:pP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Проведение инвентаризации и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оформление </a:t>
              </a: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земель с/х назначения, занятых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водными объектами (прудами) </a:t>
              </a: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площадью 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2,5 </a:t>
              </a: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тыс. га</a:t>
              </a:r>
            </a:p>
          </p:txBody>
        </p:sp>
        <p:sp>
          <p:nvSpPr>
            <p:cNvPr id="22" name="Содержимое 10"/>
            <p:cNvSpPr txBox="1">
              <a:spLocks/>
            </p:cNvSpPr>
            <p:nvPr/>
          </p:nvSpPr>
          <p:spPr bwMode="auto">
            <a:xfrm>
              <a:off x="315466" y="2441054"/>
              <a:ext cx="3605616" cy="648072"/>
            </a:xfrm>
            <a:prstGeom prst="roundRect">
              <a:avLst>
                <a:gd name="adj" fmla="val 0"/>
              </a:avLst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77925" tIns="38963" rIns="77925" bIns="38963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algn="just" eaLnBrk="0" hangingPunct="0">
                <a:buClr>
                  <a:schemeClr val="accent1"/>
                </a:buClr>
                <a:buSzPct val="70000"/>
                <a:buFontTx/>
                <a:buChar char="-"/>
                <a:defRPr/>
              </a:pP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Оформление невостребованных земель в собственность ВО 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площадью 16 тыс</a:t>
              </a:r>
              <a:r>
                <a:rPr lang="ru-RU" sz="1400" b="1" dirty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. </a:t>
              </a:r>
              <a:r>
                <a:rPr lang="ru-RU" sz="1400" b="1" dirty="0" smtClean="0">
                  <a:solidFill>
                    <a:schemeClr val="tx2">
                      <a:lumMod val="25000"/>
                    </a:schemeClr>
                  </a:solidFill>
                  <a:latin typeface="Calibri" pitchFamily="34" charset="0"/>
                </a:rPr>
                <a:t>га</a:t>
              </a:r>
              <a:endParaRPr lang="ru-RU" sz="1400" b="1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440133" y="3946253"/>
            <a:ext cx="320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Impact" pitchFamily="34" charset="0"/>
                <a:cs typeface="Times New Roman" pitchFamily="18" charset="0"/>
              </a:rPr>
              <a:t>Мероприятия 2023 - 2024 г г:</a:t>
            </a:r>
            <a:endParaRPr lang="ru-RU" u="sng" dirty="0">
              <a:solidFill>
                <a:schemeClr val="accent4">
                  <a:lumMod val="75000"/>
                  <a:lumOff val="2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4573" y="1290258"/>
            <a:ext cx="3036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Эффективность управления областными землями сельскохозяйственного </a:t>
            </a:r>
            <a:r>
              <a:rPr lang="ru-RU" sz="1600" u="sng" dirty="0" smtClean="0">
                <a:solidFill>
                  <a:srgbClr val="C00000"/>
                </a:solidFill>
                <a:latin typeface="Impact" pitchFamily="34" charset="0"/>
                <a:cs typeface="Times New Roman" pitchFamily="18" charset="0"/>
              </a:rPr>
              <a:t>назначения</a:t>
            </a:r>
            <a:endParaRPr lang="ru-RU" sz="1600" u="sng" dirty="0">
              <a:solidFill>
                <a:srgbClr val="C00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7758" y="4479971"/>
            <a:ext cx="3204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Impact" pitchFamily="34" charset="0"/>
                <a:cs typeface="Times New Roman" pitchFamily="18" charset="0"/>
              </a:rPr>
              <a:t>Результаты:</a:t>
            </a:r>
            <a:endParaRPr lang="ru-RU" u="sng" dirty="0">
              <a:solidFill>
                <a:schemeClr val="accent4">
                  <a:lumMod val="75000"/>
                  <a:lumOff val="25000"/>
                </a:schemeClr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52828" y="5987774"/>
            <a:ext cx="2654377" cy="587952"/>
          </a:xfrm>
          <a:prstGeom prst="roundRect">
            <a:avLst>
              <a:gd name="adj" fmla="val 940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buClr>
                <a:schemeClr val="accent1"/>
              </a:buClr>
              <a:buSzPct val="70000"/>
              <a:defRPr/>
            </a:pPr>
            <a:r>
              <a:rPr lang="ru-RU" sz="1400" b="1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Получение дополнительных доходов в бюджеты разного уровня</a:t>
            </a:r>
            <a:endParaRPr lang="ru-RU" sz="1400" b="1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3528" y="116632"/>
            <a:ext cx="7348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ru-RU" sz="2400" kern="0" dirty="0" smtClean="0"/>
              <a:t>                 Областной земельный фонд 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27776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8731451" y="5733648"/>
            <a:ext cx="2002" cy="26010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15289" y="375320"/>
            <a:ext cx="7732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DF7F"/>
              </a:buClr>
              <a:buSzPct val="70000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Распоряжение землями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сельхозназначения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75204" y="5736212"/>
            <a:ext cx="402721" cy="206171"/>
          </a:xfrm>
          <a:prstGeom prst="rect">
            <a:avLst/>
          </a:prstGeom>
        </p:spPr>
        <p:txBody>
          <a:bodyPr/>
          <a:lstStyle/>
          <a:p>
            <a:fld id="{AD17E219-9310-414E-AB52-CCFE7DAE1581}" type="slidenum">
              <a:rPr lang="ru-RU" sz="1200" b="1">
                <a:solidFill>
                  <a:schemeClr val="bg1"/>
                </a:solidFill>
              </a:rPr>
              <a:pPr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05084668"/>
              </p:ext>
            </p:extLst>
          </p:nvPr>
        </p:nvGraphicFramePr>
        <p:xfrm>
          <a:off x="324594" y="2333490"/>
          <a:ext cx="4090470" cy="343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 bwMode="auto">
          <a:xfrm>
            <a:off x="3972876" y="1567286"/>
            <a:ext cx="4696445" cy="766204"/>
          </a:xfrm>
          <a:prstGeom prst="roundRect">
            <a:avLst>
              <a:gd name="adj" fmla="val 8636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хозяйственный оборот вовлечено 125,1 тыс. га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594" y="1658001"/>
            <a:ext cx="405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Оформлено за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en-US" sz="1600" b="1" dirty="0" smtClean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-2022 </a:t>
            </a:r>
            <a:r>
              <a:rPr lang="ru-RU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тыс. га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32133" y="2721495"/>
            <a:ext cx="3768071" cy="898177"/>
          </a:xfrm>
          <a:prstGeom prst="roundRect">
            <a:avLst>
              <a:gd name="adj" fmla="val 71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- 40,6 тыс. га предоставлено в собственность юр. и физ.  лиц,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26781" y="3877838"/>
            <a:ext cx="3693786" cy="1855810"/>
          </a:xfrm>
          <a:prstGeom prst="roundRect">
            <a:avLst>
              <a:gd name="adj" fmla="val 71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84,5 тыс. га передано в 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долгосрочную аренду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сельхозпроизводства, в </a:t>
            </a:r>
            <a:r>
              <a:rPr lang="ru-RU" sz="1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реализации масштабных </a:t>
            </a:r>
            <a:r>
              <a:rPr lang="ru-RU" sz="14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инвестпроектов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- 10 тыс. га</a:t>
            </a:r>
            <a:endParaRPr lang="ru-RU" sz="1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415064" y="2333490"/>
            <a:ext cx="17773" cy="19698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4415064" y="3170584"/>
            <a:ext cx="3960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415064" y="4329183"/>
            <a:ext cx="3960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50764"/>
            <a:ext cx="157418" cy="3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" y="50764"/>
            <a:ext cx="157418" cy="3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" y="50764"/>
            <a:ext cx="157418" cy="3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" y="2012915"/>
            <a:ext cx="157418" cy="3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" y="3746464"/>
            <a:ext cx="157418" cy="3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16" tIns="38958" rIns="77916" bIns="3895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7785144" y="6605590"/>
            <a:ext cx="110343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pPr algn="r"/>
            <a:endParaRPr lang="ru-RU" sz="1200" b="1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8040566" y="6605591"/>
            <a:ext cx="110343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pPr algn="r"/>
            <a:endParaRPr lang="ru-RU" sz="10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0239" y="40862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3500430" y="2357432"/>
            <a:ext cx="495450" cy="2746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3929058" y="2928935"/>
            <a:ext cx="642942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Номер слайда 2"/>
          <p:cNvSpPr txBox="1">
            <a:spLocks/>
          </p:cNvSpPr>
          <p:nvPr/>
        </p:nvSpPr>
        <p:spPr bwMode="auto">
          <a:xfrm>
            <a:off x="8040566" y="87476"/>
            <a:ext cx="1103434" cy="1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/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54392" y="3"/>
            <a:ext cx="68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Слайд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7406" y="2954334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0586" y="1895457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одержимое 3"/>
          <p:cNvGraphicFramePr>
            <a:graphicFrameLocks noGrp="1"/>
          </p:cNvGraphicFramePr>
          <p:nvPr>
            <p:ph/>
            <p:extLst/>
          </p:nvPr>
        </p:nvGraphicFramePr>
        <p:xfrm>
          <a:off x="5215899" y="1772816"/>
          <a:ext cx="3924435" cy="385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/>
          </p:nvPr>
        </p:nvGraphicFramePr>
        <p:xfrm>
          <a:off x="-62630" y="2435903"/>
          <a:ext cx="5499518" cy="361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00190" y="3609569"/>
            <a:ext cx="828092" cy="261610"/>
          </a:xfrm>
          <a:prstGeom prst="rect">
            <a:avLst/>
          </a:prstGeom>
          <a:solidFill>
            <a:srgbClr val="D5E4F7"/>
          </a:solidFill>
          <a:ln>
            <a:solidFill>
              <a:srgbClr val="75A8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расходы</a:t>
            </a:r>
            <a:endParaRPr lang="ru-RU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425176" y="2237786"/>
            <a:ext cx="756084" cy="26161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доходы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18589" y="2237786"/>
            <a:ext cx="46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млн. руб.</a:t>
            </a:r>
            <a:endParaRPr lang="ru-RU" sz="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9293" y="5809764"/>
            <a:ext cx="8177847" cy="613078"/>
          </a:xfrm>
          <a:prstGeom prst="roundRect">
            <a:avLst>
              <a:gd name="adj" fmla="val 9408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Общий доход консолидированного бюджета Воронежской области за период 2011-2023 гг.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составил более 2,6 млрд. руб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72" y="40419"/>
            <a:ext cx="673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Финансовые результаты реализации программного мероприятия по оформлению сельхозземель за период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2011-2023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гг</a:t>
            </a: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30239" y="1386099"/>
            <a:ext cx="361797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Динамика доходов от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распоряжения сельхозземлями  областной и муниципальной собственности 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70600" y="1386099"/>
            <a:ext cx="361797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Соотношение доходов и расходов областного бюджета при реализации программного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5568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H="1">
            <a:off x="2020000" y="3969091"/>
            <a:ext cx="2479992" cy="1253986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3" idx="2"/>
            <a:endCxn id="37" idx="0"/>
          </p:cNvCxnSpPr>
          <p:nvPr/>
        </p:nvCxnSpPr>
        <p:spPr>
          <a:xfrm>
            <a:off x="4499992" y="3969781"/>
            <a:ext cx="2463335" cy="1253296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32240" y="1574189"/>
            <a:ext cx="0" cy="2132662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483768" y="1574189"/>
            <a:ext cx="0" cy="2132662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</a:rPr>
              <a:t>Механизм оформления </a:t>
            </a:r>
            <a:r>
              <a:rPr lang="ru-RU" sz="2400" dirty="0">
                <a:solidFill>
                  <a:schemeClr val="accent3"/>
                </a:solidFill>
                <a:latin typeface="Calibri" pitchFamily="34" charset="0"/>
              </a:rPr>
              <a:t>невостребованных земель в собственность </a:t>
            </a:r>
            <a:r>
              <a:rPr lang="ru-RU" sz="2400" dirty="0" smtClean="0">
                <a:solidFill>
                  <a:schemeClr val="accent3"/>
                </a:solidFill>
                <a:latin typeface="Calibri" pitchFamily="34" charset="0"/>
              </a:rPr>
              <a:t>Воронежской области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817" y="1336064"/>
            <a:ext cx="8802787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ГОСУДАРСТВЕННАЯ ПРОГРАММА «УПРАВЛЕНИЕ ГОСУДАРСТВЕННЫМ ИМУЩЕСТВОМ»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9952" y="4053031"/>
            <a:ext cx="8810311" cy="3047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Оформление невостребованных земельных долей в муниципальную</a:t>
            </a:r>
            <a:r>
              <a:rPr kumimoji="0" lang="ru-RU" altLang="ru-RU" sz="11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собственность ОМС 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290" y="4403942"/>
            <a:ext cx="8807315" cy="257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Оформление земельных участков, выделенных в счет земельных долей, в собственность сельских поселений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4972" y="2469428"/>
            <a:ext cx="8777632" cy="4365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Заключение трехстороннего </a:t>
            </a:r>
            <a:r>
              <a:rPr kumimoji="0" lang="ru-RU" altLang="ru-RU" sz="1100" b="1" i="0" u="sng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соглашения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администрациями  поселений, муниципальных районов  и правительством 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5031" y="1710725"/>
            <a:ext cx="44100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Правительство </a:t>
            </a:r>
            <a:r>
              <a:rPr lang="ru-RU" altLang="ru-RU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Воронежской области</a:t>
            </a:r>
            <a:r>
              <a:rPr kumimoji="0" lang="en-US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ДИЗО ВО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26218" y="1712012"/>
            <a:ext cx="4296386" cy="315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Органы местного самоуправления Воронежской 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82745" y="2049569"/>
            <a:ext cx="4410075" cy="408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Финансирование оформления невостребованных земельных долей в собственность ОМС ВО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83652" y="4662996"/>
            <a:ext cx="8802787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Безвозмездная передача земельных участков в областную собственность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29952" y="2968328"/>
            <a:ext cx="3750057" cy="409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Конкурсный отбор исполнителя государственного контракта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220072" y="3148664"/>
            <a:ext cx="3702532" cy="4062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Предоставление доверенностей на оформление земельных долей и земельных участков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1403648" y="3706851"/>
            <a:ext cx="6192688" cy="2629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Исполнитель государственного контракта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5" name="Надпись 31"/>
          <p:cNvSpPr txBox="1">
            <a:spLocks noChangeArrowheads="1"/>
          </p:cNvSpPr>
          <p:nvPr/>
        </p:nvSpPr>
        <p:spPr bwMode="auto">
          <a:xfrm>
            <a:off x="122932" y="5229065"/>
            <a:ext cx="4161036" cy="310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70%</a:t>
            </a: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собственность Воронежской  области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7" name="Надпись 33"/>
          <p:cNvSpPr txBox="1">
            <a:spLocks noChangeArrowheads="1"/>
          </p:cNvSpPr>
          <p:nvPr/>
        </p:nvSpPr>
        <p:spPr bwMode="auto">
          <a:xfrm>
            <a:off x="5004048" y="5223077"/>
            <a:ext cx="3918557" cy="316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30% 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собственность сельских поселений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" name="Надпись 36"/>
          <p:cNvSpPr txBox="1">
            <a:spLocks noChangeArrowheads="1"/>
          </p:cNvSpPr>
          <p:nvPr/>
        </p:nvSpPr>
        <p:spPr bwMode="auto">
          <a:xfrm>
            <a:off x="119817" y="5802196"/>
            <a:ext cx="8802787" cy="599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Вовлечение в хозяйственный оборот земельных участков в рамках действующего законодательства.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ПОСТУПЛЕНИЕ В БЮДЖЕТ НЕНАЛОГОВЫХ ДОХОДОВ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330068" y="5539853"/>
            <a:ext cx="8384" cy="280634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60232" y="5539853"/>
            <a:ext cx="0" cy="279376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79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2852"/>
            <a:ext cx="7822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DF7F"/>
              </a:buClr>
              <a:buSzPct val="70000"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Работа по вовлечению в оборот земель сельскохозяйственного назначения, занятых защитными лесными насаждениями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6450" y="532946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300" b="1" dirty="0" smtClean="0"/>
              <a:t>В период 2016 - 2023 годы </a:t>
            </a:r>
            <a:r>
              <a:rPr lang="ru-RU" sz="1300" b="1" dirty="0"/>
              <a:t>зарегистрировано право собственности области </a:t>
            </a:r>
            <a:r>
              <a:rPr lang="ru-RU" sz="1300" b="1" dirty="0" smtClean="0"/>
              <a:t>на</a:t>
            </a:r>
            <a:r>
              <a:rPr lang="ru-RU" sz="1300" b="1" dirty="0"/>
              <a:t>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11 302 </a:t>
            </a: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</a:rPr>
              <a:t>земельных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участка</a:t>
            </a:r>
            <a:r>
              <a:rPr lang="ru-RU" sz="1300" b="1" dirty="0" smtClean="0"/>
              <a:t>, занятых </a:t>
            </a:r>
            <a:r>
              <a:rPr lang="ru-RU" sz="1300" b="1" dirty="0"/>
              <a:t>защитными лесными </a:t>
            </a:r>
            <a:r>
              <a:rPr lang="ru-RU" sz="1300" b="1" dirty="0" smtClean="0"/>
              <a:t>насаждениями,</a:t>
            </a:r>
          </a:p>
          <a:p>
            <a:pPr algn="ctr">
              <a:lnSpc>
                <a:spcPts val="1800"/>
              </a:lnSpc>
            </a:pPr>
            <a:r>
              <a:rPr lang="ru-RU" sz="1300" b="1" dirty="0" smtClean="0"/>
              <a:t>общей площадью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</a:rPr>
              <a:t>23 тыс. га</a:t>
            </a:r>
            <a:endParaRPr lang="ru-RU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177230" y="1415237"/>
          <a:ext cx="4277909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>
            <p:extLst/>
          </p:nvPr>
        </p:nvGraphicFramePr>
        <p:xfrm>
          <a:off x="307818" y="1741690"/>
          <a:ext cx="4857784" cy="35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2612631"/>
            <a:ext cx="504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11" y="-1228"/>
            <a:ext cx="1227889" cy="1227889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5047748" y="2053021"/>
          <a:ext cx="3870688" cy="406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96189" y="1302595"/>
            <a:ext cx="3622247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buClr>
                <a:srgbClr val="FFDF7F"/>
              </a:buClr>
              <a:buSzPct val="70000"/>
              <a:defRPr sz="1400" b="1" i="0" u="none" strike="noStrike" kern="1200" spc="0" baseline="0">
                <a:solidFill>
                  <a:srgbClr val="00264D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64D">
                    <a:lumMod val="75000"/>
                    <a:lumOff val="25000"/>
                  </a:srgbClr>
                </a:solidFill>
              </a:rPr>
              <a:t>Вовлечение в гражданский оборот земельных участков сельскохозяйственного назначения, </a:t>
            </a:r>
          </a:p>
          <a:p>
            <a:pPr algn="ctr" eaLnBrk="0" hangingPunct="0">
              <a:buClr>
                <a:srgbClr val="FFDF7F"/>
              </a:buClr>
              <a:buSzPct val="70000"/>
              <a:defRPr sz="1400" b="1" i="0" u="none" strike="noStrike" kern="1200" spc="0" baseline="0">
                <a:solidFill>
                  <a:srgbClr val="00264D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00264D">
                    <a:lumMod val="75000"/>
                    <a:lumOff val="25000"/>
                  </a:srgbClr>
                </a:solidFill>
              </a:rPr>
              <a:t>занятых защитными лесными насаждениями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6414580" y="3327250"/>
            <a:ext cx="1190109" cy="573784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 w="28575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srgbClr val="002E5C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bg1"/>
                </a:solidFill>
              </a:rPr>
              <a:t>23 тыс. га</a:t>
            </a:r>
          </a:p>
        </p:txBody>
      </p:sp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69" y="5329923"/>
            <a:ext cx="1976265" cy="12661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33589" y="1535969"/>
            <a:ext cx="3617978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64D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оформления права собственности области на земельные участки, занятые защитными лесными насаждениями</a:t>
            </a:r>
          </a:p>
        </p:txBody>
      </p:sp>
    </p:spTree>
    <p:extLst>
      <p:ext uri="{BB962C8B-B14F-4D97-AF65-F5344CB8AC3E}">
        <p14:creationId xmlns:p14="http://schemas.microsoft.com/office/powerpoint/2010/main" val="3182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7" y="-142008"/>
            <a:ext cx="83660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000" kern="1200" dirty="0"/>
              <a:t>Информационная система учета и мониторинга земель сельскохозяйственного назначения</a:t>
            </a:r>
            <a:br>
              <a:rPr lang="ru-RU" sz="2000" kern="1200" dirty="0"/>
            </a:br>
            <a:r>
              <a:rPr lang="ru-RU" sz="2000" kern="1200" dirty="0" smtClean="0"/>
              <a:t>на </a:t>
            </a:r>
            <a:r>
              <a:rPr lang="ru-RU" sz="2000" kern="1200" dirty="0"/>
              <a:t>территории Воронежской области</a:t>
            </a:r>
            <a:br>
              <a:rPr lang="ru-RU" sz="2000" kern="1200" dirty="0"/>
            </a:br>
            <a:endParaRPr lang="ru-RU" sz="2000" kern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268760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2012 году была создана автоматизированная информационная система учета и мониторинга земель </a:t>
            </a:r>
            <a:r>
              <a:rPr lang="ru-RU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сельхозназначения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(АИС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УМЗ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предназначенная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для осуществления процессов формирования и поддержки в актуальном состоянии сведений о сельскохозяйственных землях, как прошедших государственный кадастровый учет, так и земель, в отношении которых не проводились мероприятия по установлению границ и регистрации имущественных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прав.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Программный комплекс был введен в каждом муниципальном районе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области.</a:t>
            </a: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АИС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УМЗ: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содержит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 </a:t>
            </a:r>
            <a:r>
              <a:rPr lang="ru-RU" sz="16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т.ч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сведения, отсутствующие в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едином государственном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реестре недвижимого 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имущества;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содержит в себе сведения о хозяйствующих субъектах и правовых режимах земель в разрезе муниципальных образований;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позволяет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отслеживать динамику постановки на государственный кадастровый учет земельных участков </a:t>
            </a:r>
            <a:r>
              <a:rPr lang="ru-RU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сельхозназначения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, а также регистрации прав на них</a:t>
            </a:r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0" y="1472721"/>
            <a:ext cx="1907704" cy="1296144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Рисунок 5" descr="Y:\Департамент имущественных и земельных отношений ВО\Чаплынских\Сотниченко\Нижнедевицкий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4" y="3139890"/>
            <a:ext cx="2152718" cy="267424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090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C486-B2EB-403E-80CF-E8BCBE73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5449"/>
            <a:ext cx="8520600" cy="763600"/>
          </a:xfrm>
        </p:spPr>
        <p:txBody>
          <a:bodyPr/>
          <a:lstStyle/>
          <a:p>
            <a:r>
              <a:rPr lang="ru-RU" sz="1800" kern="1200" dirty="0"/>
              <a:t>Информационная система учета и мониторинга </a:t>
            </a:r>
            <a:r>
              <a:rPr lang="ru-RU" sz="1800" kern="1200" dirty="0" smtClean="0"/>
              <a:t/>
            </a:r>
            <a:br>
              <a:rPr lang="ru-RU" sz="1800" kern="1200" dirty="0" smtClean="0"/>
            </a:br>
            <a:r>
              <a:rPr lang="ru-RU" sz="1800" kern="1200" dirty="0" smtClean="0"/>
              <a:t>земель сельскохозяйственного назначения</a:t>
            </a:r>
            <a:br>
              <a:rPr lang="ru-RU" sz="1800" kern="1200" dirty="0" smtClean="0"/>
            </a:br>
            <a:r>
              <a:rPr lang="ru-RU" sz="1800" kern="1200" dirty="0" smtClean="0"/>
              <a:t> на </a:t>
            </a:r>
            <a:r>
              <a:rPr lang="ru-RU" sz="1800" kern="1200" dirty="0"/>
              <a:t>территории Воронежской области</a:t>
            </a:r>
            <a:br>
              <a:rPr lang="ru-RU" sz="1800" kern="1200" dirty="0"/>
            </a:b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D7AD8-FEFE-432F-A5BF-97ADCE376F16}"/>
              </a:ext>
            </a:extLst>
          </p:cNvPr>
          <p:cNvSpPr txBox="1"/>
          <p:nvPr/>
        </p:nvSpPr>
        <p:spPr>
          <a:xfrm>
            <a:off x="159860" y="5615876"/>
            <a:ext cx="88766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</a:rPr>
              <a:t>Доступ к системе с любого рабочего места (в сети </a:t>
            </a:r>
            <a:r>
              <a:rPr lang="ru-RU" sz="1500" b="1" dirty="0" smtClean="0">
                <a:solidFill>
                  <a:srgbClr val="000000"/>
                </a:solidFill>
              </a:rPr>
              <a:t>правительства</a:t>
            </a:r>
            <a:r>
              <a:rPr lang="en-US" sz="1500" b="1" dirty="0" smtClean="0">
                <a:solidFill>
                  <a:srgbClr val="000000"/>
                </a:solidFill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</a:rPr>
              <a:t>Воронежской области).</a:t>
            </a:r>
            <a:endParaRPr lang="ru-RU" sz="1500" b="1" dirty="0">
              <a:solidFill>
                <a:srgbClr val="000000"/>
              </a:solidFill>
            </a:endParaRPr>
          </a:p>
          <a:p>
            <a:r>
              <a:rPr lang="ru-RU" sz="1500" b="1" dirty="0" smtClean="0">
                <a:solidFill>
                  <a:srgbClr val="000000"/>
                </a:solidFill>
              </a:rPr>
              <a:t>Работает </a:t>
            </a:r>
            <a:r>
              <a:rPr lang="ru-RU" sz="1500" b="1" dirty="0">
                <a:solidFill>
                  <a:srgbClr val="000000"/>
                </a:solidFill>
              </a:rPr>
              <a:t>в </a:t>
            </a:r>
            <a:r>
              <a:rPr lang="ru-RU" sz="1500" b="1" dirty="0" smtClean="0">
                <a:solidFill>
                  <a:srgbClr val="000000"/>
                </a:solidFill>
              </a:rPr>
              <a:t>браузере, </a:t>
            </a:r>
            <a:r>
              <a:rPr lang="ru-RU" sz="1500" b="1" dirty="0">
                <a:solidFill>
                  <a:srgbClr val="000000"/>
                </a:solidFill>
              </a:rPr>
              <a:t>без необходимости установки.</a:t>
            </a:r>
          </a:p>
          <a:p>
            <a:r>
              <a:rPr lang="ru-RU" sz="1500" b="1" dirty="0" smtClean="0">
                <a:solidFill>
                  <a:srgbClr val="000000"/>
                </a:solidFill>
              </a:rPr>
              <a:t>Интуитивно-понятный </a:t>
            </a:r>
            <a:r>
              <a:rPr lang="ru-RU" sz="1500" b="1" dirty="0">
                <a:solidFill>
                  <a:srgbClr val="000000"/>
                </a:solidFill>
              </a:rPr>
              <a:t>интерфейс работы </a:t>
            </a:r>
            <a:r>
              <a:rPr lang="ru-RU" sz="1500" b="1" dirty="0" smtClean="0">
                <a:solidFill>
                  <a:srgbClr val="000000"/>
                </a:solidFill>
              </a:rPr>
              <a:t>(аналог публичной </a:t>
            </a:r>
            <a:r>
              <a:rPr lang="ru-RU" sz="1500" b="1" dirty="0">
                <a:solidFill>
                  <a:srgbClr val="000000"/>
                </a:solidFill>
              </a:rPr>
              <a:t>кадастровой карты</a:t>
            </a:r>
            <a:r>
              <a:rPr lang="ru-RU" sz="1500" b="1" dirty="0" smtClean="0">
                <a:solidFill>
                  <a:srgbClr val="000000"/>
                </a:solidFill>
              </a:rPr>
              <a:t>).</a:t>
            </a:r>
            <a:endParaRPr lang="ru-RU" sz="15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80DCAA0-C585-49BA-A080-8975505562F4}"/>
              </a:ext>
            </a:extLst>
          </p:cNvPr>
          <p:cNvCxnSpPr/>
          <p:nvPr/>
        </p:nvCxnSpPr>
        <p:spPr>
          <a:xfrm>
            <a:off x="159860" y="2207768"/>
            <a:ext cx="0" cy="59722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62A10C7-7046-4D3B-8F66-F06B3B601A58}"/>
              </a:ext>
            </a:extLst>
          </p:cNvPr>
          <p:cNvCxnSpPr/>
          <p:nvPr/>
        </p:nvCxnSpPr>
        <p:spPr>
          <a:xfrm>
            <a:off x="152452" y="3021807"/>
            <a:ext cx="0" cy="59722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6669BD-40E9-4A45-9282-F02177C991BD}"/>
              </a:ext>
            </a:extLst>
          </p:cNvPr>
          <p:cNvCxnSpPr>
            <a:cxnSpLocks/>
          </p:cNvCxnSpPr>
          <p:nvPr/>
        </p:nvCxnSpPr>
        <p:spPr>
          <a:xfrm>
            <a:off x="152452" y="3817260"/>
            <a:ext cx="0" cy="8016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02E49BD-C513-4465-ABF7-BAEF3731C934}"/>
              </a:ext>
            </a:extLst>
          </p:cNvPr>
          <p:cNvCxnSpPr>
            <a:cxnSpLocks/>
          </p:cNvCxnSpPr>
          <p:nvPr/>
        </p:nvCxnSpPr>
        <p:spPr>
          <a:xfrm>
            <a:off x="152452" y="4876626"/>
            <a:ext cx="7408" cy="366771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28992" cy="43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2" id="{4672CCF8-AD9B-4979-B706-4B4AF7B3A0FC}" vid="{953991ED-C2C6-4AA3-A389-21BD940FA2FD}"/>
    </a:ext>
  </a:extLst>
</a:theme>
</file>

<file path=ppt/theme/theme2.xml><?xml version="1.0" encoding="utf-8"?>
<a:theme xmlns:a="http://schemas.openxmlformats.org/drawingml/2006/main" name="1_ms_pptselling_tp01017848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2" id="{4672CCF8-AD9B-4979-B706-4B4AF7B3A0FC}" vid="{953991ED-C2C6-4AA3-A389-21BD940FA2F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1158C8C3-0939-4596-8C47-023F4BB1A071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1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366381F3-9C69-4744-8C8A-E88CEE25B4B2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2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F4A1091C-1297-43F5-B51B-952147383543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3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3AF05472-DE16-43DC-BE4E-3361C754BFAD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4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0D6514DC-ACE4-41E4-9351-CCB99FDCBE8D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2E5C"/>
      </a:dk1>
      <a:lt1>
        <a:srgbClr val="FFFFFF"/>
      </a:lt1>
      <a:dk2>
        <a:srgbClr val="F8F8F8"/>
      </a:dk2>
      <a:lt2>
        <a:srgbClr val="2E5C8A"/>
      </a:lt2>
      <a:accent1>
        <a:srgbClr val="F7D41E"/>
      </a:accent1>
      <a:accent2>
        <a:srgbClr val="D30F23"/>
      </a:accent2>
      <a:accent3>
        <a:srgbClr val="FFFFFF"/>
      </a:accent3>
      <a:accent4>
        <a:srgbClr val="00264D"/>
      </a:accent4>
      <a:accent5>
        <a:srgbClr val="FAE6AB"/>
      </a:accent5>
      <a:accent6>
        <a:srgbClr val="BF0C1F"/>
      </a:accent6>
      <a:hlink>
        <a:srgbClr val="3D97CD"/>
      </a:hlink>
      <a:folHlink>
        <a:srgbClr val="A3B5BE"/>
      </a:folHlink>
    </a:clrScheme>
    <a:fontScheme name="5_Специальное оформл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пециальное оформление 1">
        <a:dk1>
          <a:srgbClr val="002E5C"/>
        </a:dk1>
        <a:lt1>
          <a:srgbClr val="FFFFFF"/>
        </a:lt1>
        <a:dk2>
          <a:srgbClr val="F8F8F8"/>
        </a:dk2>
        <a:lt2>
          <a:srgbClr val="2E5C8A"/>
        </a:lt2>
        <a:accent1>
          <a:srgbClr val="F7D41E"/>
        </a:accent1>
        <a:accent2>
          <a:srgbClr val="D30F23"/>
        </a:accent2>
        <a:accent3>
          <a:srgbClr val="FFFFFF"/>
        </a:accent3>
        <a:accent4>
          <a:srgbClr val="00264D"/>
        </a:accent4>
        <a:accent5>
          <a:srgbClr val="FAE6AB"/>
        </a:accent5>
        <a:accent6>
          <a:srgbClr val="BF0C1F"/>
        </a:accent6>
        <a:hlink>
          <a:srgbClr val="3D97CD"/>
        </a:hlink>
        <a:folHlink>
          <a:srgbClr val="A3B5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_причин-для Посольства Канады" id="{883E0D99-FDC1-47F0-A9BF-D7F10A943BE6}" vid="{982C76F2-2FA1-4694-A7A9-A382B498DD94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777777"/>
    </a:folHlink>
  </a:clrScheme>
</a:themeOverride>
</file>

<file path=ppt/theme/themeOverride7.xml><?xml version="1.0" encoding="utf-8"?>
<a:themeOverride xmlns:a="http://schemas.openxmlformats.org/drawingml/2006/main">
  <a:clrScheme name="Специальное оформление 1">
    <a:dk1>
      <a:srgbClr val="002E5C"/>
    </a:dk1>
    <a:lt1>
      <a:srgbClr val="FFFFFF"/>
    </a:lt1>
    <a:dk2>
      <a:srgbClr val="F8F8F8"/>
    </a:dk2>
    <a:lt2>
      <a:srgbClr val="2E5C8A"/>
    </a:lt2>
    <a:accent1>
      <a:srgbClr val="F7D41E"/>
    </a:accent1>
    <a:accent2>
      <a:srgbClr val="D30F23"/>
    </a:accent2>
    <a:accent3>
      <a:srgbClr val="FFFFFF"/>
    </a:accent3>
    <a:accent4>
      <a:srgbClr val="00264D"/>
    </a:accent4>
    <a:accent5>
      <a:srgbClr val="FAE6AB"/>
    </a:accent5>
    <a:accent6>
      <a:srgbClr val="BF0C1F"/>
    </a:accent6>
    <a:hlink>
      <a:srgbClr val="3D97CD"/>
    </a:hlink>
    <a:folHlink>
      <a:srgbClr val="A3B5BE"/>
    </a:folHlink>
  </a:clrScheme>
  <a:fontScheme name="Специальное оформление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4555</TotalTime>
  <Words>1105</Words>
  <Application>Microsoft Office PowerPoint</Application>
  <PresentationFormat>Экран (4:3)</PresentationFormat>
  <Paragraphs>164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7" baseType="lpstr">
      <vt:lpstr>Aharoni</vt:lpstr>
      <vt:lpstr>Alfa Slab One</vt:lpstr>
      <vt:lpstr>Arial</vt:lpstr>
      <vt:lpstr>Arial Black</vt:lpstr>
      <vt:lpstr>Arial Narrow</vt:lpstr>
      <vt:lpstr>Book Antiqua</vt:lpstr>
      <vt:lpstr>Bookman Old Style</vt:lpstr>
      <vt:lpstr>Calibri</vt:lpstr>
      <vt:lpstr>Garamond</vt:lpstr>
      <vt:lpstr>Impact</vt:lpstr>
      <vt:lpstr>Proxima Nova</vt:lpstr>
      <vt:lpstr>Times New Roman</vt:lpstr>
      <vt:lpstr>Trebuchet MS</vt:lpstr>
      <vt:lpstr>Wingdings</vt:lpstr>
      <vt:lpstr>Тема1</vt:lpstr>
      <vt:lpstr>1_ms_pptselling_tp01017848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ОБОРОТ ЗЕМЕЛЬ СЕЛЬСКОХОЗЯЙСТВЕННОГО НАЗНАЧЕНИЯ НА ТЕРРИТОРИИ ВОРОНЕЖСКОЙ ОБЛАСТИ </vt:lpstr>
      <vt:lpstr>Структура земель сельскозозяйственного назначения на территории ВОРОНЕЖСКОЙ ОБЛАСТИИ</vt:lpstr>
      <vt:lpstr>Структура земель сельскохозяйственного назначения,  находящихся в собственности Воронежской области, тыс. га</vt:lpstr>
      <vt:lpstr>Презентация PowerPoint</vt:lpstr>
      <vt:lpstr>Презентация PowerPoint</vt:lpstr>
      <vt:lpstr>Механизм оформления невостребованных земель в собственность Воронежской области </vt:lpstr>
      <vt:lpstr>Презентация PowerPoint</vt:lpstr>
      <vt:lpstr>  Информационная система учета и мониторинга земель сельскохозяйственного назначения на территории Воронежской области </vt:lpstr>
      <vt:lpstr>Информационная система учета и мониторинга  земель сельскохозяйственного назначения  на территории Воронежской области </vt:lpstr>
      <vt:lpstr>Детализация: район – поселение - участок</vt:lpstr>
      <vt:lpstr>Земельный участок учтенный в ЕГРН</vt:lpstr>
      <vt:lpstr>Консолидация сведений о землях  сельскохозяйственного назначения  Воронежской области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A. Гостяева</dc:creator>
  <cp:lastModifiedBy>Калашникова Светлана Валерьевна</cp:lastModifiedBy>
  <cp:revision>245</cp:revision>
  <cp:lastPrinted>2023-05-11T07:19:19Z</cp:lastPrinted>
  <dcterms:created xsi:type="dcterms:W3CDTF">2018-07-11T06:55:23Z</dcterms:created>
  <dcterms:modified xsi:type="dcterms:W3CDTF">2023-06-26T10:21:03Z</dcterms:modified>
</cp:coreProperties>
</file>