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7" r:id="rId8"/>
    <p:sldId id="274" r:id="rId9"/>
    <p:sldId id="278" r:id="rId10"/>
    <p:sldId id="275" r:id="rId11"/>
    <p:sldId id="276" r:id="rId1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601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021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865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688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679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166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218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99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957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292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09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30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60648"/>
            <a:ext cx="8352928" cy="6120680"/>
          </a:xfr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70000" lnSpcReduction="20000"/>
          </a:bodyPr>
          <a:lstStyle/>
          <a:p>
            <a:r>
              <a:rPr lang="ru-RU" sz="4700" b="1" dirty="0">
                <a:solidFill>
                  <a:schemeClr val="tx1"/>
                </a:solidFill>
              </a:rPr>
              <a:t>Доклад</a:t>
            </a: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 </a:t>
            </a:r>
          </a:p>
          <a:p>
            <a:r>
              <a:rPr lang="ru-RU" sz="4000" b="1" dirty="0">
                <a:solidFill>
                  <a:schemeClr val="tx1"/>
                </a:solidFill>
              </a:rPr>
              <a:t>руководителя департамента имущества и</a:t>
            </a:r>
          </a:p>
          <a:p>
            <a:r>
              <a:rPr lang="ru-RU" sz="4000" b="1" dirty="0">
                <a:solidFill>
                  <a:schemeClr val="tx1"/>
                </a:solidFill>
              </a:rPr>
              <a:t>земельных отношений Новосибирской области</a:t>
            </a:r>
          </a:p>
          <a:p>
            <a:r>
              <a:rPr lang="ru-RU" sz="4000" b="1" dirty="0">
                <a:solidFill>
                  <a:schemeClr val="tx1"/>
                </a:solidFill>
              </a:rPr>
              <a:t>«Об эффективности использования государственного имущества органами </a:t>
            </a:r>
            <a:r>
              <a:rPr lang="ru-RU" sz="4000" b="1" dirty="0" smtClean="0">
                <a:solidFill>
                  <a:schemeClr val="tx1"/>
                </a:solidFill>
              </a:rPr>
              <a:t>государственной </a:t>
            </a:r>
            <a:r>
              <a:rPr lang="ru-RU" sz="4000" b="1" dirty="0">
                <a:solidFill>
                  <a:schemeClr val="tx1"/>
                </a:solidFill>
              </a:rPr>
              <a:t>власти </a:t>
            </a:r>
          </a:p>
          <a:p>
            <a:r>
              <a:rPr lang="ru-RU" sz="4000" b="1" dirty="0">
                <a:solidFill>
                  <a:schemeClr val="tx1"/>
                </a:solidFill>
              </a:rPr>
              <a:t>и подведомственными </a:t>
            </a:r>
            <a:r>
              <a:rPr lang="ru-RU" sz="4000" b="1" dirty="0" smtClean="0">
                <a:solidFill>
                  <a:schemeClr val="tx1"/>
                </a:solidFill>
              </a:rPr>
              <a:t>им учреждениями</a:t>
            </a:r>
            <a:r>
              <a:rPr lang="ru-RU" sz="4000" b="1" dirty="0">
                <a:solidFill>
                  <a:schemeClr val="tx1"/>
                </a:solidFill>
              </a:rPr>
              <a:t>»</a:t>
            </a:r>
          </a:p>
          <a:p>
            <a:r>
              <a:rPr lang="ru-RU" b="1" dirty="0">
                <a:solidFill>
                  <a:schemeClr val="tx1"/>
                </a:solidFill>
              </a:rPr>
              <a:t> </a:t>
            </a:r>
          </a:p>
          <a:p>
            <a:r>
              <a:rPr lang="ru-RU" b="1" dirty="0">
                <a:solidFill>
                  <a:schemeClr val="tx1"/>
                </a:solidFill>
              </a:rPr>
              <a:t>  </a:t>
            </a:r>
          </a:p>
          <a:p>
            <a:r>
              <a:rPr lang="ru-RU" b="1" dirty="0">
                <a:solidFill>
                  <a:schemeClr val="tx1"/>
                </a:solidFill>
              </a:rPr>
              <a:t> </a:t>
            </a:r>
          </a:p>
          <a:p>
            <a:r>
              <a:rPr lang="ru-RU" b="1" dirty="0">
                <a:solidFill>
                  <a:schemeClr val="tx1"/>
                </a:solidFill>
              </a:rPr>
              <a:t> </a:t>
            </a:r>
          </a:p>
          <a:p>
            <a:r>
              <a:rPr lang="ru-RU" b="1" dirty="0">
                <a:solidFill>
                  <a:schemeClr val="tx1"/>
                </a:solidFill>
              </a:rPr>
              <a:t>ноябрь 2015</a:t>
            </a:r>
          </a:p>
          <a:p>
            <a:r>
              <a:rPr lang="ru-RU" b="1" dirty="0">
                <a:solidFill>
                  <a:schemeClr val="tx1"/>
                </a:solidFill>
              </a:rPr>
              <a:t>г. Новосибирск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49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97357386"/>
              </p:ext>
            </p:extLst>
          </p:nvPr>
        </p:nvGraphicFramePr>
        <p:xfrm>
          <a:off x="457200" y="549275"/>
          <a:ext cx="8507413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7413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Перечень мероприятий, направленных на повышение эффективности использования государственного имущества органами исполнительной власти и подведомственными учреждениями: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x-none" sz="14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ить</a:t>
                      </a:r>
                      <a:r>
                        <a:rPr lang="x-none" sz="14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своевременно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r>
                        <a:rPr lang="x-none" sz="14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представлени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 </a:t>
                      </a:r>
                      <a:r>
                        <a:rPr lang="x-none" sz="14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подведомственными учреждениями обновленных данных об имуществе, находящ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x-none" sz="14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мся у них на праве оперативного управления, за предыдущий год до 1 апреля, а так же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текущих </a:t>
                      </a:r>
                      <a:r>
                        <a:rPr lang="x-none" sz="14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изменений в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его </a:t>
                      </a:r>
                      <a:r>
                        <a:rPr lang="x-none" sz="14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составе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особое внимание обратить на соблюдение требований законодательства при принятии решений и оформлении соответствующей документации при списании особо ценного и дорогостоящего имущества;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организовать плановую работу подведомственных учреждений по оформлению прав на объекты недвижимости и своевременное обновление технической документации;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не допускать случаев незаконной перепланировки и реконструкции нежилых помещении, закрепленных на праве оперативного управления за подведомственными учреждениями;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исключить возможность размещения на земельных участках, находящихся в пользовании </a:t>
                      </a:r>
                      <a:r>
                        <a:rPr lang="x-none" sz="14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подведомственны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 учреждений, имущества сторонних лиц;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обратить внимание руководителей подведомственных учреждений на необходимость неукоснительного соблюдения гражданского законодательства в части порядка сдачи недвижимого имущества в аренду.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58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ru-RU" sz="8000" dirty="0" smtClean="0"/>
              <a:t>Спасибо </a:t>
            </a:r>
            <a:r>
              <a:rPr lang="ru-RU" sz="8000" dirty="0"/>
              <a:t/>
            </a:r>
            <a:br>
              <a:rPr lang="ru-RU" sz="8000" dirty="0"/>
            </a:br>
            <a:r>
              <a:rPr lang="ru-RU" sz="8000" dirty="0"/>
              <a:t>за внимание</a:t>
            </a:r>
            <a:br>
              <a:rPr lang="ru-RU" sz="8000" dirty="0"/>
            </a:br>
            <a:r>
              <a:rPr lang="ru-RU" sz="8000" dirty="0"/>
              <a:t> </a:t>
            </a:r>
            <a:br>
              <a:rPr lang="ru-RU" sz="8000" dirty="0"/>
            </a:b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134736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ru-RU" sz="2800" dirty="0"/>
              <a:t>Структура имущества Новосибирской области</a:t>
            </a:r>
            <a:br>
              <a:rPr lang="ru-RU" sz="2800" dirty="0"/>
            </a:br>
            <a:r>
              <a:rPr lang="ru-RU" sz="2800" dirty="0"/>
              <a:t>по состоянию на 01.10.2015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10345268"/>
              </p:ext>
            </p:extLst>
          </p:nvPr>
        </p:nvGraphicFramePr>
        <p:xfrm>
          <a:off x="457200" y="1640427"/>
          <a:ext cx="8291512" cy="18928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32348"/>
                <a:gridCol w="1159164"/>
              </a:tblGrid>
              <a:tr h="31241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Юридические лица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17" marR="6791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24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Государственные унитарные предприятия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17" marR="67917" marT="0" marB="0"/>
                </a:tc>
              </a:tr>
              <a:tr h="3124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Государственные казенные учреждения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17" marR="67917" marT="0" marB="0"/>
                </a:tc>
              </a:tr>
              <a:tr h="3124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Государственные автономные учреждения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126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17" marR="67917" marT="0" marB="0"/>
                </a:tc>
              </a:tr>
              <a:tr h="3124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Государственные бюджетные учреждения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233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17" marR="67917" marT="0" marB="0"/>
                </a:tc>
              </a:tr>
              <a:tr h="3124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Всего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424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17" marR="67917" marT="0" marB="0"/>
                </a:tc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98874781"/>
              </p:ext>
            </p:extLst>
          </p:nvPr>
        </p:nvGraphicFramePr>
        <p:xfrm>
          <a:off x="467544" y="3716339"/>
          <a:ext cx="8280920" cy="23050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23237"/>
                <a:gridCol w="1157683"/>
              </a:tblGrid>
              <a:tr h="28813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Имущество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7" marR="6263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Объектов недвижимости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7" marR="626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7 398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7" marR="62637" marT="0" marB="0"/>
                </a:tc>
              </a:tr>
              <a:tr h="576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Транспортные средства, в том числе отнесенные к категории особо ценного движимого имущества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7" marR="626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4 125/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2 012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7" marR="62637" marT="0" marB="0"/>
                </a:tc>
              </a:tr>
              <a:tr h="576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Имущество, отнесенное к категории особо ценного движимого имущества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7" marR="626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47 792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7" marR="62637" marT="0" marB="0"/>
                </a:tc>
              </a:tr>
              <a:tr h="288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Прочее движимое имущество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7" marR="626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91 055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7" marR="62637" marT="0" marB="0"/>
                </a:tc>
              </a:tr>
              <a:tr h="288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Всего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7" marR="626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150 370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7" marR="6263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19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656184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ru-RU" sz="3100" dirty="0"/>
              <a:t>Распределение имущества между государственными автономными,</a:t>
            </a:r>
            <a:br>
              <a:rPr lang="ru-RU" sz="3100" dirty="0"/>
            </a:br>
            <a:r>
              <a:rPr lang="ru-RU" sz="3100" dirty="0"/>
              <a:t>бюджетными и казенными </a:t>
            </a:r>
            <a:r>
              <a:rPr lang="ru-RU" sz="3100" dirty="0" smtClean="0"/>
              <a:t>учреждениями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</p:nvPr>
        </p:nvGraphicFramePr>
        <p:xfrm>
          <a:off x="468313" y="2224500"/>
          <a:ext cx="8218488" cy="3277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46923"/>
                <a:gridCol w="789051"/>
                <a:gridCol w="789051"/>
                <a:gridCol w="789051"/>
                <a:gridCol w="634804"/>
                <a:gridCol w="634804"/>
                <a:gridCol w="634804"/>
              </a:tblGrid>
              <a:tr h="29080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Имущество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ГАУ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ГБУ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ГКУ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ед.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ед.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ед.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%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</a:tr>
              <a:tr h="2908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Объекты недвижимого имущества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1 344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18,1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3 876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52,4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2 178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29,5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</a:tr>
              <a:tr h="872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Транспортные средства, в том числе отнесенные к категории особо ценного движимого имущества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675/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438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16,3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2 710/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1 574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65,7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740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18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</a:tr>
              <a:tr h="581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Имущество, отнесенное к категории особо ценного движимого имущества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8 562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17,9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39 230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82,1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</a:tr>
              <a:tr h="2908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Прочее движимое имущество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18 757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20,6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65 590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72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6 708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7,4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</a:tr>
              <a:tr h="581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Всего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29 339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19,5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114 806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76,3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>
                          <a:effectLst/>
                        </a:rPr>
                        <a:t>9 526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 dirty="0">
                          <a:effectLst/>
                        </a:rPr>
                        <a:t>4,2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19" marR="6321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17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							</a:t>
            </a:r>
            <a:r>
              <a:rPr lang="ru-RU" sz="1300" dirty="0" smtClean="0"/>
              <a:t>Таблица </a:t>
            </a:r>
            <a:r>
              <a:rPr lang="ru-RU" sz="1300" dirty="0"/>
              <a:t>1</a:t>
            </a:r>
            <a:br>
              <a:rPr lang="ru-RU" sz="1300" dirty="0"/>
            </a:br>
            <a:endParaRPr lang="ru-RU" sz="1300" dirty="0"/>
          </a:p>
        </p:txBody>
      </p:sp>
      <p:graphicFrame>
        <p:nvGraphicFramePr>
          <p:cNvPr id="17" name="Объект 1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50767460"/>
              </p:ext>
            </p:extLst>
          </p:nvPr>
        </p:nvGraphicFramePr>
        <p:xfrm>
          <a:off x="251520" y="260648"/>
          <a:ext cx="8496942" cy="64487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54798"/>
                <a:gridCol w="1281074"/>
                <a:gridCol w="561070"/>
              </a:tblGrid>
              <a:tr h="4881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Наименование исполнительного органа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государственной власти Новосибирской области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</a:t>
                      </a:r>
                      <a:r>
                        <a:rPr lang="ru-RU" sz="1000" dirty="0" smtClean="0">
                          <a:effectLst/>
                        </a:rPr>
                        <a:t>подведомственных </a:t>
                      </a:r>
                      <a:r>
                        <a:rPr lang="ru-RU" sz="1000" dirty="0">
                          <a:effectLst/>
                        </a:rPr>
                        <a:t>ГУ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Департамент имущества и земельных отношений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Департамент физической культуры и спорта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Департамент природных ресурсов и охраны окружающей среды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Департамент лесного хозяйства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Департамент по охране животного мира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Департамент информатизации и развития телекоммуникационных технологий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Департамент по тарифам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Министерство культуры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Министерство образования, науки и инновационной политики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инновационной политики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Министерство труда, занятости и трудовых ресурсов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64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Министерство сельского хозяйства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Министерство здравоохранения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Министерство промышленности, торговли и развития предпринимательства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Министерство транспорта и дорожного хозяйства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Министерство финансов и налоговой политики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Министерство социального развития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Министерство строительства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Министерство ЖКХ и энергетики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68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Министерство экономического развития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Министерство региональной политики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Министерство юстиции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Управление ветеринарии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 indent="44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Управление государственной архивной службы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70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Управление по обеспечению деятельности мировых судей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Управление по делам ЗАГС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Управление по государственной охране культурного наследия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Управление информационных проектов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Государственная жилищная инспекция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Инспекция государственного строительного надзора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Управление делами Губернатора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Контрольное управление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ИТОГО: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413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48" marR="10748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60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ru-RU" sz="2000" dirty="0"/>
              <a:t>Содержание имущества казны Новосибирской области </a:t>
            </a:r>
            <a:br>
              <a:rPr lang="ru-RU" sz="2000" dirty="0"/>
            </a:br>
            <a:r>
              <a:rPr lang="ru-RU" sz="2000" dirty="0"/>
              <a:t>ГБУ НСО Фонд имущества НСО и доходы от его использования </a:t>
            </a:r>
            <a:br>
              <a:rPr lang="ru-RU" sz="2000" dirty="0"/>
            </a:br>
            <a:r>
              <a:rPr lang="ru-RU" sz="2000" dirty="0"/>
              <a:t>за период с 01.06.2012 по </a:t>
            </a:r>
            <a:r>
              <a:rPr lang="ru-RU" sz="2000" dirty="0" smtClean="0"/>
              <a:t>01.10.2015</a:t>
            </a:r>
            <a:endParaRPr lang="ru-RU" sz="2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25209896"/>
              </p:ext>
            </p:extLst>
          </p:nvPr>
        </p:nvGraphicFramePr>
        <p:xfrm>
          <a:off x="578644" y="1970373"/>
          <a:ext cx="7924800" cy="36743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2037"/>
                <a:gridCol w="3060801"/>
                <a:gridCol w="1170586"/>
                <a:gridCol w="1710466"/>
                <a:gridCol w="162091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Объекты казны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Количество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(шт.)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Расходы по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 содержанию (руб.)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Доходы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(руб.)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Находящиеся в казне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15 226 026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Переданные в аренду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(до передачи)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2 578 066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11 973 700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Переданные безвозмездно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(до передачи)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8 802 366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Проданные в процессе приватизации (до продажи)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3 339 664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203 809 578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Всего :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29 </a:t>
                      </a:r>
                      <a:r>
                        <a:rPr lang="ru-RU" sz="1800" smtClean="0">
                          <a:solidFill>
                            <a:schemeClr val="tx1"/>
                          </a:solidFill>
                          <a:effectLst/>
                        </a:rPr>
                        <a:t>946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112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215 782 278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19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003232" cy="86409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1400" dirty="0" smtClean="0"/>
              <a:t>							</a:t>
            </a:r>
            <a:r>
              <a:rPr lang="ru-RU" sz="1400" dirty="0" smtClean="0"/>
              <a:t>Таблица </a:t>
            </a:r>
            <a:r>
              <a:rPr lang="ru-RU" sz="1400" dirty="0"/>
              <a:t>2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Информация о проведенных проверках</a:t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53961843"/>
              </p:ext>
            </p:extLst>
          </p:nvPr>
        </p:nvGraphicFramePr>
        <p:xfrm>
          <a:off x="352322" y="836613"/>
          <a:ext cx="8232980" cy="56347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0909"/>
                <a:gridCol w="679514"/>
                <a:gridCol w="678981"/>
                <a:gridCol w="830753"/>
                <a:gridCol w="902646"/>
                <a:gridCol w="902646"/>
                <a:gridCol w="830221"/>
                <a:gridCol w="830221"/>
                <a:gridCol w="607089"/>
              </a:tblGrid>
              <a:tr h="528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Наименование исполнительного  органа государственной власти Новосибирской области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Подведомственных ГУ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Объектов недви-жимости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Площадь, кв.м.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Проверенных объектов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% проверенных объектов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Проверенная площадь, кв.м.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% проверенной площади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Наруше-ний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/>
                </a:tc>
              </a:tr>
              <a:tr h="352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Департамент имущества и земельных отношений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4 995,3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</a:tr>
              <a:tr h="352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Департамент физической культуры и спорта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44 287,1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</a:tr>
              <a:tr h="528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Департамент природных ресурсов и охраны окружающей среды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1 102,1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</a:tr>
              <a:tr h="176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Департамент лесного хозяйства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2 318,4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9,1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1 023,1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44,1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</a:tr>
              <a:tr h="352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Департамент по охране животного мира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241,5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</a:tr>
              <a:tr h="528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Департамент информатизации и развития телекоммуникационных технологий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2 684,1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100,0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892,4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33,2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</a:tr>
              <a:tr h="176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Департамент по тарифам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</a:tr>
              <a:tr h="176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Министерство культуры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120 822,0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2,1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200,0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</a:tr>
              <a:tr h="352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Министерство образования, науки и инновационной политики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89 213,9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2778,5 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3,1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</a:tr>
              <a:tr h="352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Министерство труда, занятости и трудовых ресурсов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885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704 255,7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42 522,0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</a:tr>
              <a:tr h="352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Министерство сельского хозяйства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</a:tr>
              <a:tr h="176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Министерство здравоохранения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2871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1 825 119,9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39 840,0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2,2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</a:tr>
              <a:tr h="528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Министерство промышленности, торговли и развития предпринимательства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</a:tr>
              <a:tr h="352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Министерство транспорта и дорожного хозяйства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9 085,5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95" marR="5749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555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29006513"/>
              </p:ext>
            </p:extLst>
          </p:nvPr>
        </p:nvGraphicFramePr>
        <p:xfrm>
          <a:off x="457200" y="260646"/>
          <a:ext cx="8435277" cy="63367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9338"/>
                <a:gridCol w="696210"/>
                <a:gridCol w="695665"/>
                <a:gridCol w="851166"/>
                <a:gridCol w="924825"/>
                <a:gridCol w="924825"/>
                <a:gridCol w="850621"/>
                <a:gridCol w="850621"/>
                <a:gridCol w="622006"/>
              </a:tblGrid>
              <a:tr h="431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Министерство финансов и налоговой политики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30,0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- 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 -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- 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- 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 -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1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Министерство социального развития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35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749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219 140,1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6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0,8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4 492,0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2,0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</a:tr>
              <a:tr h="215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Министерство строительства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2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6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8 736,4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</a:tr>
              <a:tr h="2673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Министерство ЖКХ и энергетики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2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41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17 686,2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</a:tr>
              <a:tr h="431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Министерство экономического развития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2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6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4 591,9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-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</a:tr>
              <a:tr h="431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Министерство региональной политики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3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2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3 588,0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-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 -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</a:tr>
              <a:tr h="215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Министерство юстиции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</a:tr>
              <a:tr h="215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Управление ветеринарии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32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270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80 154,9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2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0,7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309,6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0,4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</a:tr>
              <a:tr h="431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Управление государственной архивной службы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6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28 529,9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-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</a:tr>
              <a:tr h="431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Управление по обеспечению деятельности мировых судей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9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3 496,8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-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</a:tr>
              <a:tr h="215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Управление по делам ЗАГС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4 775,2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-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-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</a:tr>
              <a:tr h="431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Управление по государственной охране культурного наследия 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39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22 313,9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1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2,6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325,5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1,5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</a:tr>
              <a:tr h="431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Управление информационных проектов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79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19 158,4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-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 -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</a:tr>
              <a:tr h="431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Государственная жилищная инспекция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 -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</a:tr>
              <a:tr h="431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Инспекция государственного строительного надзора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783,1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 -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 -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</a:tr>
              <a:tr h="4248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Управление делами Губернатора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 -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-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</a:tr>
              <a:tr h="215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Контрольное управление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0,0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 -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</a:tr>
              <a:tr h="244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ИТОГО: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413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5398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3 217 110,3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60,0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1,1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92 383,1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2,9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68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04" marR="2820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197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1400" dirty="0" smtClean="0"/>
              <a:t>							</a:t>
            </a:r>
            <a:r>
              <a:rPr lang="ru-RU" sz="1400" dirty="0" smtClean="0"/>
              <a:t>Таблица </a:t>
            </a:r>
            <a:r>
              <a:rPr lang="ru-RU" sz="1400" dirty="0"/>
              <a:t>3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Информация о сдаче помещений в аренду и арендуемых площадях</a:t>
            </a:r>
            <a:br>
              <a:rPr lang="ru-RU" sz="2000" dirty="0"/>
            </a:br>
            <a:endParaRPr lang="ru-RU" sz="20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08735965"/>
              </p:ext>
            </p:extLst>
          </p:nvPr>
        </p:nvGraphicFramePr>
        <p:xfrm>
          <a:off x="251519" y="1052734"/>
          <a:ext cx="8640961" cy="57232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7388"/>
                <a:gridCol w="783883"/>
                <a:gridCol w="705882"/>
                <a:gridCol w="784435"/>
                <a:gridCol w="783883"/>
                <a:gridCol w="784435"/>
                <a:gridCol w="630645"/>
                <a:gridCol w="783883"/>
                <a:gridCol w="630645"/>
                <a:gridCol w="705882"/>
              </a:tblGrid>
              <a:tr h="10865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Наименование исполнительного  органа государственной власти НСО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Кол-во  подведом-ственных ГУ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Кол-во  объектов недвижи-мости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Площадь, кв.м.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Площадь, переданная в безвозмезд. пользов,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Площадь переданная в  аренду, кв.м.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Доля от общей площади, %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Доходы от аренды, тыс. руб.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Арендуе-мая площадь, кв.м.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Расходы на аренду, тыс. руб.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/>
                </a:tc>
              </a:tr>
              <a:tr h="357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Департамент имущества и земельных отношений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1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17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4 995,3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 -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668,9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13,4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3 037,1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 -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357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Департамент физической культуры и спорта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87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44 287,1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 -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9 613,5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21,7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5 464,3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5 053,8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9 534,3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537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Департамент природных ресурсов и охраны окружающей среды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15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1 102,1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 -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0,0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358,8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898,5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2331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Департамент лесного хозяйства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2 318,4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 -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20,5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0,9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64,5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964,8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2 637,7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357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Департамент по охране животного мира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9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241,5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-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0,0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124,7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6,2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720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Департамент информатизации и развития телекоммуникационных технологий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2 684,1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-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0,0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178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Департамент по тарифам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555,6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4 028,6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178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Министерство культуры 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97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120 822,0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731,7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1 758,2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1,5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9 780,5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3 905,8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1 587,1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537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Министерство образования, науки и инновационной политики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29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159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89 213,9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7175,2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734,2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0,8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1 602,0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450,3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3 889,1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357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Министерство труда, занятости и трудовых ресурсов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90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885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704 255,7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7 375,2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1,0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19 991,0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2 906,9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7 883,5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357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Министерство сельского хозяйства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0,0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 -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355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Министерство здравоохранения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133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2871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1 825 119,9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15405,4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7 995,3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0,4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27 994,3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16 080,4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33 564,5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95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14981865"/>
              </p:ext>
            </p:extLst>
          </p:nvPr>
        </p:nvGraphicFramePr>
        <p:xfrm>
          <a:off x="251519" y="260648"/>
          <a:ext cx="8712969" cy="64699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4449"/>
                <a:gridCol w="790416"/>
                <a:gridCol w="711764"/>
                <a:gridCol w="790972"/>
                <a:gridCol w="790416"/>
                <a:gridCol w="790972"/>
                <a:gridCol w="635900"/>
                <a:gridCol w="790416"/>
                <a:gridCol w="635900"/>
                <a:gridCol w="711764"/>
              </a:tblGrid>
              <a:tr h="507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Министерство промышленности, торговли и развития предпринимательства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- 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- 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 -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 -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- 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- 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37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Министерство транспорта и дорожного хозяйства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9 085,5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416,9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4,6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832,1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1 825,1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12 540,4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337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Министерство финансов и налоговой политики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860,7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3 731,2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337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Министерство социального развития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749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219 140,1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717,1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1 331,2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72,0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112,1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168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Министерство строительства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8 736,4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1 481,2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12 189,8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335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Министерство ЖКХ и энергетики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17 686,2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337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Министерство экономического развития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4 591,9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354,8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131,6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1 184,4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337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Министерство региональной политики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3 588,0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238,6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1 620,0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168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Министерство юстиции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147,0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1 668,7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168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Управление ветеринарии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270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80 154,9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337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Управление государственной архивной службы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28 529,9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337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Управление по обеспечению деятельности мировых судей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3 496,8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0,0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168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Управление по делам ЗАГС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4 775,2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0,0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337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Управление по государственной охране культурного наследия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22 313,9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13 411,4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60,1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37 669,6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337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Управление информационных проектов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19 158,4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246,4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224,0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495,0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337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Государственная жилищная инспекция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285,5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4 038,6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337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Инспекция государственного строительного надзора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783,1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337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Уполномоченный по защите прав предпринимателей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228,9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1 510,7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335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Управление делами Губернатора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2 232,9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5 591,5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168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Контрольное управление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962,4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13 822,5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</a:tr>
              <a:tr h="191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ИТОГО: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5398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3 217 110,3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23312,3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42 955,7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108 616,4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38 867,0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122 039,4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933" marR="27933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481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1490</Words>
  <Application>Microsoft Office PowerPoint</Application>
  <PresentationFormat>Экран (4:3)</PresentationFormat>
  <Paragraphs>879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Структура имущества Новосибирской области по состоянию на 01.10.2015</vt:lpstr>
      <vt:lpstr>Распределение имущества между государственными автономными, бюджетными и казенными учреждениями</vt:lpstr>
      <vt:lpstr>       Таблица 1 </vt:lpstr>
      <vt:lpstr>Содержание имущества казны Новосибирской области  ГБУ НСО Фонд имущества НСО и доходы от его использования  за период с 01.06.2012 по 01.10.2015</vt:lpstr>
      <vt:lpstr>       Таблица 2 Информация о проведенных проверках </vt:lpstr>
      <vt:lpstr>Презентация PowerPoint</vt:lpstr>
      <vt:lpstr>       Таблица 3 Информация о сдаче помещений в аренду и арендуемых площадях </vt:lpstr>
      <vt:lpstr>Презентация PowerPoint</vt:lpstr>
      <vt:lpstr>Презентация PowerPoint</vt:lpstr>
      <vt:lpstr> Спасибо  за внимание  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a_imi</dc:creator>
  <cp:lastModifiedBy>Люшина </cp:lastModifiedBy>
  <cp:revision>10</cp:revision>
  <cp:lastPrinted>2015-11-16T10:14:43Z</cp:lastPrinted>
  <dcterms:created xsi:type="dcterms:W3CDTF">2015-11-16T04:51:58Z</dcterms:created>
  <dcterms:modified xsi:type="dcterms:W3CDTF">2015-11-16T10:15:04Z</dcterms:modified>
</cp:coreProperties>
</file>